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Default Extension="wav" ContentType="audio/wav"/>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Default Extension="gif" ContentType="image/gif"/>
  <Override PartName="/ppt/notesSlides/notesSlide20.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31"/>
  </p:notesMasterIdLst>
  <p:sldIdLst>
    <p:sldId id="256" r:id="rId2"/>
    <p:sldId id="265" r:id="rId3"/>
    <p:sldId id="258" r:id="rId4"/>
    <p:sldId id="257" r:id="rId5"/>
    <p:sldId id="261" r:id="rId6"/>
    <p:sldId id="262" r:id="rId7"/>
    <p:sldId id="285" r:id="rId8"/>
    <p:sldId id="284" r:id="rId9"/>
    <p:sldId id="263" r:id="rId10"/>
    <p:sldId id="259" r:id="rId11"/>
    <p:sldId id="281" r:id="rId12"/>
    <p:sldId id="282" r:id="rId13"/>
    <p:sldId id="283" r:id="rId14"/>
    <p:sldId id="286" r:id="rId15"/>
    <p:sldId id="266" r:id="rId16"/>
    <p:sldId id="267" r:id="rId17"/>
    <p:sldId id="268" r:id="rId18"/>
    <p:sldId id="269" r:id="rId19"/>
    <p:sldId id="270" r:id="rId20"/>
    <p:sldId id="271" r:id="rId21"/>
    <p:sldId id="272" r:id="rId22"/>
    <p:sldId id="273" r:id="rId23"/>
    <p:sldId id="275" r:id="rId24"/>
    <p:sldId id="274" r:id="rId25"/>
    <p:sldId id="276" r:id="rId26"/>
    <p:sldId id="277" r:id="rId27"/>
    <p:sldId id="278" r:id="rId28"/>
    <p:sldId id="280" r:id="rId29"/>
    <p:sldId id="279"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lanna" initials="A" lastIdx="0"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8A127"/>
    <a:srgbClr val="D0D2B4"/>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748" autoAdjust="0"/>
    <p:restoredTop sz="94645" autoAdjust="0"/>
  </p:normalViewPr>
  <p:slideViewPr>
    <p:cSldViewPr>
      <p:cViewPr varScale="1">
        <p:scale>
          <a:sx n="86" d="100"/>
          <a:sy n="86" d="100"/>
        </p:scale>
        <p:origin x="-174" y="-96"/>
      </p:cViewPr>
      <p:guideLst>
        <p:guide orient="horz" pos="2160"/>
        <p:guide pos="2880"/>
      </p:guideLst>
    </p:cSldViewPr>
  </p:slideViewPr>
  <p:outlineViewPr>
    <p:cViewPr>
      <p:scale>
        <a:sx n="33" d="100"/>
        <a:sy n="33" d="100"/>
      </p:scale>
      <p:origin x="0" y="6372"/>
    </p:cViewPr>
  </p:outlineViewPr>
  <p:notesTextViewPr>
    <p:cViewPr>
      <p:scale>
        <a:sx n="100" d="100"/>
        <a:sy n="100" d="100"/>
      </p:scale>
      <p:origin x="0" y="0"/>
    </p:cViewPr>
  </p:notesTextViewPr>
  <p:notesViewPr>
    <p:cSldViewPr>
      <p:cViewPr varScale="1">
        <p:scale>
          <a:sx n="69" d="100"/>
          <a:sy n="69" d="100"/>
        </p:scale>
        <p:origin x="-1710" y="-10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F82A202-61A5-40EB-BA76-BB849758F6C7}" type="datetimeFigureOut">
              <a:rPr lang="en-US" smtClean="0"/>
              <a:pPr/>
              <a:t>5/4/2009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BDA0648-6C30-48F3-BD1C-306395C4F28D}"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de-DE" sz="1600" dirty="0" smtClean="0"/>
              <a:t>Fairy Tales</a:t>
            </a:r>
          </a:p>
          <a:p>
            <a:endParaRPr lang="de-DE" sz="1600" dirty="0"/>
          </a:p>
          <a:p>
            <a:r>
              <a:rPr lang="de-DE" sz="1600" dirty="0" smtClean="0"/>
              <a:t>What? Where from? How? When? Why? Who?</a:t>
            </a:r>
          </a:p>
          <a:p>
            <a:endParaRPr lang="de-DE" sz="1600" dirty="0"/>
          </a:p>
          <a:p>
            <a:r>
              <a:rPr lang="de-DE" sz="1600" dirty="0" smtClean="0"/>
              <a:t>-------------------------------------------------------------------------------------</a:t>
            </a:r>
            <a:endParaRPr lang="de-DE" sz="1600" dirty="0" smtClean="0"/>
          </a:p>
          <a:p>
            <a:r>
              <a:rPr lang="de-DE" sz="1600" dirty="0" smtClean="0"/>
              <a:t>Students </a:t>
            </a:r>
            <a:r>
              <a:rPr lang="de-DE" sz="1600" dirty="0" smtClean="0"/>
              <a:t>brainstorm</a:t>
            </a:r>
            <a:r>
              <a:rPr lang="de-DE" sz="1600" dirty="0" smtClean="0"/>
              <a:t>: </a:t>
            </a:r>
            <a:r>
              <a:rPr lang="de-DE" sz="1600" dirty="0" smtClean="0"/>
              <a:t>What is a Märchen? Where does it come from? When were they first told? By whom? Etc.</a:t>
            </a:r>
          </a:p>
          <a:p>
            <a:endParaRPr lang="de-DE" sz="1600" dirty="0"/>
          </a:p>
          <a:p>
            <a:r>
              <a:rPr lang="de-DE" sz="1600" dirty="0" smtClean="0"/>
              <a:t>Students say what they associate with fairy tales using as much German as possible.</a:t>
            </a:r>
          </a:p>
          <a:p>
            <a:r>
              <a:rPr lang="de-DE" sz="1600" dirty="0" smtClean="0"/>
              <a:t>-----------------------------</a:t>
            </a:r>
            <a:endParaRPr lang="de-DE" sz="1600" dirty="0"/>
          </a:p>
          <a:p>
            <a:r>
              <a:rPr lang="de-DE" sz="1600" dirty="0" smtClean="0"/>
              <a:t>Opportunity for instructor to also introduce vocabulary similar </a:t>
            </a:r>
            <a:r>
              <a:rPr lang="de-DE" sz="1600" dirty="0" smtClean="0"/>
              <a:t>to English: Prinz, Prinzessin, Frosch, </a:t>
            </a:r>
            <a:r>
              <a:rPr lang="de-DE" sz="1600" dirty="0" smtClean="0"/>
              <a:t>....or new vocab.</a:t>
            </a:r>
            <a:endParaRPr lang="de-DE" sz="1600" dirty="0" smtClean="0"/>
          </a:p>
          <a:p>
            <a:r>
              <a:rPr lang="de-DE" sz="1600" dirty="0" smtClean="0"/>
              <a:t>Guess </a:t>
            </a:r>
            <a:r>
              <a:rPr lang="de-DE" sz="1600" dirty="0" smtClean="0"/>
              <a:t>what these are:  die Hexe (witch), die Fee (fairy),  der König (</a:t>
            </a:r>
            <a:r>
              <a:rPr lang="de-DE" sz="1600" dirty="0" smtClean="0"/>
              <a:t>King). Instructor may use TPR to show </a:t>
            </a:r>
            <a:r>
              <a:rPr lang="de-DE" sz="1600" dirty="0" smtClean="0"/>
              <a:t>magic, knight, etc. This type of activity could also follow </a:t>
            </a:r>
            <a:r>
              <a:rPr lang="de-DE" sz="1600" dirty="0" smtClean="0"/>
              <a:t> </a:t>
            </a:r>
            <a:r>
              <a:rPr lang="de-DE" sz="1600" dirty="0" smtClean="0"/>
              <a:t>the </a:t>
            </a:r>
            <a:r>
              <a:rPr lang="de-DE" sz="1600" dirty="0" smtClean="0"/>
              <a:t>titles of fairy tales </a:t>
            </a:r>
            <a:r>
              <a:rPr lang="de-DE" sz="1600" dirty="0" smtClean="0"/>
              <a:t>slide or after the Bremen Town Musicians.</a:t>
            </a:r>
            <a:endParaRPr lang="en-US" sz="1600" dirty="0"/>
          </a:p>
        </p:txBody>
      </p:sp>
      <p:sp>
        <p:nvSpPr>
          <p:cNvPr id="4" name="Slide Number Placeholder 3"/>
          <p:cNvSpPr>
            <a:spLocks noGrp="1"/>
          </p:cNvSpPr>
          <p:nvPr>
            <p:ph type="sldNum" sz="quarter" idx="10"/>
          </p:nvPr>
        </p:nvSpPr>
        <p:spPr/>
        <p:txBody>
          <a:bodyPr/>
          <a:lstStyle/>
          <a:p>
            <a:fld id="{DBDA0648-6C30-48F3-BD1C-306395C4F28D}"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de-DE" sz="1400" dirty="0" smtClean="0"/>
              <a:t>You know many German fairy tales!</a:t>
            </a:r>
          </a:p>
          <a:p>
            <a:endParaRPr lang="de-DE" sz="1400" dirty="0"/>
          </a:p>
          <a:p>
            <a:r>
              <a:rPr lang="de-DE" sz="1400" dirty="0" smtClean="0"/>
              <a:t>What are they called in German.    </a:t>
            </a:r>
            <a:r>
              <a:rPr lang="de-DE" sz="1400" dirty="0" smtClean="0"/>
              <a:t>CLOCK TICKS. HIT BUZZER to bring students attention back to the lesson/lecture. </a:t>
            </a:r>
            <a:endParaRPr lang="de-DE" sz="1400" dirty="0" smtClean="0"/>
          </a:p>
          <a:p>
            <a:endParaRPr lang="de-DE" sz="1400" dirty="0"/>
          </a:p>
          <a:p>
            <a:r>
              <a:rPr lang="de-DE" sz="1400" dirty="0" smtClean="0"/>
              <a:t>Snowwhite</a:t>
            </a:r>
          </a:p>
          <a:p>
            <a:r>
              <a:rPr lang="de-DE" sz="1400" dirty="0" smtClean="0"/>
              <a:t>Sleeping Beauty</a:t>
            </a:r>
          </a:p>
          <a:p>
            <a:r>
              <a:rPr lang="de-DE" sz="1400" dirty="0" smtClean="0"/>
              <a:t>Rapunzel</a:t>
            </a:r>
          </a:p>
          <a:p>
            <a:r>
              <a:rPr lang="de-DE" sz="1400" dirty="0" smtClean="0"/>
              <a:t>Hansel and Gretel -------  also called Gretchen!</a:t>
            </a:r>
          </a:p>
          <a:p>
            <a:r>
              <a:rPr lang="de-DE" sz="1400" dirty="0" smtClean="0"/>
              <a:t>Frog Prince</a:t>
            </a:r>
          </a:p>
          <a:p>
            <a:r>
              <a:rPr lang="de-DE" sz="1400" dirty="0" smtClean="0"/>
              <a:t>7 Billy Goats Gruff</a:t>
            </a:r>
          </a:p>
          <a:p>
            <a:r>
              <a:rPr lang="de-DE" sz="1400" dirty="0" smtClean="0"/>
              <a:t>Little Red Ridinghood.    --------------------chen ending makes it little.</a:t>
            </a:r>
          </a:p>
          <a:p>
            <a:r>
              <a:rPr lang="de-DE" sz="1400" dirty="0" smtClean="0"/>
              <a:t>Cinderella ----------------------------- note: cinders &amp; ashes!</a:t>
            </a:r>
          </a:p>
          <a:p>
            <a:endParaRPr lang="de-DE" sz="1400" dirty="0"/>
          </a:p>
          <a:p>
            <a:endParaRPr lang="de-DE" sz="1400" dirty="0"/>
          </a:p>
          <a:p>
            <a:endParaRPr lang="de-DE" sz="1400" dirty="0" smtClean="0"/>
          </a:p>
          <a:p>
            <a:r>
              <a:rPr lang="de-DE" sz="1400" dirty="0" smtClean="0"/>
              <a:t>ASK students if they know any other German fairy tales</a:t>
            </a:r>
            <a:r>
              <a:rPr lang="de-DE" sz="1400" dirty="0" smtClean="0"/>
              <a:t>. Hopefully this will provide a good break from the slides and reinvigorate students, preparing them for working on the language.</a:t>
            </a:r>
            <a:endParaRPr lang="en-US" sz="1400" dirty="0"/>
          </a:p>
        </p:txBody>
      </p:sp>
      <p:sp>
        <p:nvSpPr>
          <p:cNvPr id="4" name="Slide Number Placeholder 3"/>
          <p:cNvSpPr>
            <a:spLocks noGrp="1"/>
          </p:cNvSpPr>
          <p:nvPr>
            <p:ph type="sldNum" sz="quarter" idx="10"/>
          </p:nvPr>
        </p:nvSpPr>
        <p:spPr/>
        <p:txBody>
          <a:bodyPr/>
          <a:lstStyle/>
          <a:p>
            <a:fld id="{DBDA0648-6C30-48F3-BD1C-306395C4F28D}"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de-DE" sz="1400" dirty="0" smtClean="0"/>
              <a:t>Conjucation of regular verbs in the simple past. These will appear in bold face throughout the upcoming story. </a:t>
            </a:r>
          </a:p>
          <a:p>
            <a:r>
              <a:rPr lang="de-DE" sz="1400" dirty="0" smtClean="0"/>
              <a:t>-------------</a:t>
            </a:r>
          </a:p>
          <a:p>
            <a:r>
              <a:rPr lang="de-DE" sz="1400" dirty="0" smtClean="0"/>
              <a:t>Remind students that </a:t>
            </a:r>
            <a:r>
              <a:rPr lang="de-DE" sz="1400" dirty="0" smtClean="0"/>
              <a:t>German </a:t>
            </a:r>
            <a:r>
              <a:rPr lang="de-DE" sz="1400" dirty="0" smtClean="0"/>
              <a:t>uses the simple past for story telling and sometimes as a short cut in conversation which normally uses the conversational past. (Good way to either review or introduce </a:t>
            </a:r>
            <a:r>
              <a:rPr lang="de-DE" sz="1400" dirty="0" smtClean="0"/>
              <a:t>topic.)</a:t>
            </a:r>
            <a:endParaRPr lang="de-DE" sz="1400" dirty="0" smtClean="0"/>
          </a:p>
          <a:p>
            <a:r>
              <a:rPr lang="de-DE" sz="1400" dirty="0" smtClean="0"/>
              <a:t>------------</a:t>
            </a:r>
          </a:p>
          <a:p>
            <a:r>
              <a:rPr lang="de-DE" sz="1400" b="1" dirty="0" smtClean="0"/>
              <a:t>Slides can be added with small fill in the black activities after each segment. This can be done to reinforce story content/check understanding before the next </a:t>
            </a:r>
            <a:r>
              <a:rPr lang="de-DE" sz="1400" b="1" dirty="0" smtClean="0"/>
              <a:t>segment and to practice simple past.</a:t>
            </a:r>
            <a:endParaRPr lang="de-DE" sz="1400" b="1" dirty="0" smtClean="0"/>
          </a:p>
          <a:p>
            <a:endParaRPr lang="de-DE" sz="1400" b="1" dirty="0" smtClean="0"/>
          </a:p>
          <a:p>
            <a:r>
              <a:rPr lang="de-DE" sz="1400" b="1" dirty="0" smtClean="0"/>
              <a:t>The donkey ________________  a dog on his way to Bremen.</a:t>
            </a:r>
          </a:p>
          <a:p>
            <a:r>
              <a:rPr lang="de-DE" sz="1400" b="1" dirty="0" smtClean="0"/>
              <a:t>Auf dem Weg nach Bremen __________ der Esel einen Hund.</a:t>
            </a:r>
          </a:p>
          <a:p>
            <a:r>
              <a:rPr lang="de-DE" sz="1400" b="1" dirty="0" smtClean="0"/>
              <a:t>Present tense: to meet.  Treffen</a:t>
            </a:r>
          </a:p>
          <a:p>
            <a:endParaRPr lang="de-DE" sz="1400" dirty="0" smtClean="0"/>
          </a:p>
          <a:p>
            <a:r>
              <a:rPr lang="de-DE" sz="1400" dirty="0" smtClean="0"/>
              <a:t> Ask students to guess the simple past or check in a table to see if it is irregular or regular. Correct or affirm. Traf. Irregular.</a:t>
            </a:r>
          </a:p>
          <a:p>
            <a:r>
              <a:rPr lang="de-DE" sz="1400" dirty="0" smtClean="0"/>
              <a:t>The donkey *traf* a dog..... Met.   THIS CAN ALSO BE DONE ORALLY.</a:t>
            </a:r>
          </a:p>
          <a:p>
            <a:endParaRPr lang="de-DE" dirty="0" smtClean="0"/>
          </a:p>
          <a:p>
            <a:endParaRPr lang="en-US" dirty="0"/>
          </a:p>
        </p:txBody>
      </p:sp>
      <p:sp>
        <p:nvSpPr>
          <p:cNvPr id="4" name="Slide Number Placeholder 3"/>
          <p:cNvSpPr>
            <a:spLocks noGrp="1"/>
          </p:cNvSpPr>
          <p:nvPr>
            <p:ph type="sldNum" sz="quarter" idx="10"/>
          </p:nvPr>
        </p:nvSpPr>
        <p:spPr/>
        <p:txBody>
          <a:bodyPr/>
          <a:lstStyle/>
          <a:p>
            <a:fld id="{DBDA0648-6C30-48F3-BD1C-306395C4F28D}"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Review of simple past, irregular.</a:t>
            </a:r>
            <a:endParaRPr lang="en-US" dirty="0"/>
          </a:p>
        </p:txBody>
      </p:sp>
      <p:sp>
        <p:nvSpPr>
          <p:cNvPr id="4" name="Slide Number Placeholder 3"/>
          <p:cNvSpPr>
            <a:spLocks noGrp="1"/>
          </p:cNvSpPr>
          <p:nvPr>
            <p:ph type="sldNum" sz="quarter" idx="10"/>
          </p:nvPr>
        </p:nvSpPr>
        <p:spPr/>
        <p:txBody>
          <a:bodyPr/>
          <a:lstStyle/>
          <a:p>
            <a:fld id="{DBDA0648-6C30-48F3-BD1C-306395C4F28D}"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600" dirty="0" smtClean="0"/>
              <a:t>Practice…. Regular or Irregular</a:t>
            </a:r>
            <a:r>
              <a:rPr lang="en-US" sz="1600" dirty="0" smtClean="0"/>
              <a:t>? Students can look at these verbs and given what they already know (some are already irregular in the conversational past and some already in the present tense) guess what they will do in the simple past.</a:t>
            </a:r>
          </a:p>
          <a:p>
            <a:endParaRPr lang="en-US" sz="1600" dirty="0" smtClean="0"/>
          </a:p>
          <a:p>
            <a:r>
              <a:rPr lang="en-US" sz="1600" dirty="0" smtClean="0"/>
              <a:t>Students may also then look up the ones they presume to be irregular in a chart (usually in the back of the textbook). Well not seeming especially interactive, it is still important for students to familiarize themselves with these charts. They should feel comfortable with them and not anxious about using them. (The verb table is one that sometimes may seem overwhelming.) This is an opportunity to do a speedy, quick, fun check. Use it.</a:t>
            </a:r>
            <a:endParaRPr lang="en-US" sz="1600" dirty="0"/>
          </a:p>
        </p:txBody>
      </p:sp>
      <p:sp>
        <p:nvSpPr>
          <p:cNvPr id="4" name="Slide Number Placeholder 3"/>
          <p:cNvSpPr>
            <a:spLocks noGrp="1"/>
          </p:cNvSpPr>
          <p:nvPr>
            <p:ph type="sldNum" sz="quarter" idx="10"/>
          </p:nvPr>
        </p:nvSpPr>
        <p:spPr/>
        <p:txBody>
          <a:bodyPr/>
          <a:lstStyle/>
          <a:p>
            <a:fld id="{DBDA0648-6C30-48F3-BD1C-306395C4F28D}"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sz="2400" dirty="0" smtClean="0"/>
              <a:t>Remind students:</a:t>
            </a:r>
          </a:p>
          <a:p>
            <a:endParaRPr lang="en-US" sz="2400" dirty="0" smtClean="0"/>
          </a:p>
          <a:p>
            <a:r>
              <a:rPr lang="en-US" sz="2400" dirty="0" smtClean="0"/>
              <a:t>You </a:t>
            </a:r>
            <a:r>
              <a:rPr lang="en-US" sz="2400" dirty="0" smtClean="0"/>
              <a:t>will naturally encounter words you do not know. Your goal is to comprehend via listening &amp; reading (w/ visual hints) and to understand the basic events (and reasons for them) in the tale</a:t>
            </a:r>
            <a:r>
              <a:rPr lang="en-US" sz="2400" dirty="0" smtClean="0"/>
              <a:t>.</a:t>
            </a:r>
            <a:r>
              <a:rPr lang="en-US" sz="2400" dirty="0" smtClean="0"/>
              <a:t> I will ask questions or rephrase to check your </a:t>
            </a:r>
            <a:r>
              <a:rPr lang="en-US" sz="2400" dirty="0" smtClean="0"/>
              <a:t>comprehension</a:t>
            </a:r>
            <a:r>
              <a:rPr lang="en-US" sz="2400" dirty="0" smtClean="0"/>
              <a:t> </a:t>
            </a:r>
            <a:r>
              <a:rPr lang="en-US" sz="2400" dirty="0" smtClean="0"/>
              <a:t>after each segment.</a:t>
            </a:r>
          </a:p>
          <a:p>
            <a:endParaRPr lang="en-US" sz="2400" dirty="0" smtClean="0"/>
          </a:p>
          <a:p>
            <a:r>
              <a:rPr lang="en-US" sz="2400" dirty="0" smtClean="0"/>
              <a:t>Point out specific new vocabulary that they should know/learn. </a:t>
            </a:r>
            <a:endParaRPr lang="en-US" sz="2400" dirty="0" smtClean="0"/>
          </a:p>
        </p:txBody>
      </p:sp>
      <p:sp>
        <p:nvSpPr>
          <p:cNvPr id="4" name="Slide Number Placeholder 3"/>
          <p:cNvSpPr>
            <a:spLocks noGrp="1"/>
          </p:cNvSpPr>
          <p:nvPr>
            <p:ph type="sldNum" sz="quarter" idx="10"/>
          </p:nvPr>
        </p:nvSpPr>
        <p:spPr/>
        <p:txBody>
          <a:bodyPr/>
          <a:lstStyle/>
          <a:p>
            <a:fld id="{DBDA0648-6C30-48F3-BD1C-306395C4F28D}"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Autofit/>
          </a:bodyPr>
          <a:lstStyle/>
          <a:p>
            <a:r>
              <a:rPr lang="de-DE" sz="1400" dirty="0" smtClean="0"/>
              <a:t>Synopsis:</a:t>
            </a:r>
          </a:p>
          <a:p>
            <a:endParaRPr lang="de-DE" sz="1400" dirty="0" smtClean="0"/>
          </a:p>
          <a:p>
            <a:r>
              <a:rPr lang="de-DE" sz="1400" dirty="0" smtClean="0"/>
              <a:t>This fairy tale tells the story of four older animals who are no longer of use to </a:t>
            </a:r>
            <a:r>
              <a:rPr lang="de-DE" sz="1400" dirty="0" smtClean="0"/>
              <a:t>their </a:t>
            </a:r>
            <a:r>
              <a:rPr lang="de-DE" sz="1400" dirty="0" smtClean="0"/>
              <a:t>owners and </a:t>
            </a:r>
            <a:r>
              <a:rPr lang="de-DE" sz="1400" dirty="0" smtClean="0"/>
              <a:t>who are about </a:t>
            </a:r>
            <a:r>
              <a:rPr lang="de-DE" sz="1400" dirty="0" smtClean="0"/>
              <a:t>to meet </a:t>
            </a:r>
            <a:r>
              <a:rPr lang="de-DE" sz="1400" dirty="0" smtClean="0"/>
              <a:t>their </a:t>
            </a:r>
            <a:r>
              <a:rPr lang="de-DE" sz="1400" dirty="0" smtClean="0"/>
              <a:t>end. The donkey leaves home and </a:t>
            </a:r>
            <a:r>
              <a:rPr lang="de-DE" sz="1400" dirty="0" smtClean="0"/>
              <a:t>convinces </a:t>
            </a:r>
            <a:r>
              <a:rPr lang="de-DE" sz="1400" dirty="0" smtClean="0"/>
              <a:t>each along the way to join him on </a:t>
            </a:r>
            <a:r>
              <a:rPr lang="de-DE" sz="1400" dirty="0" smtClean="0"/>
              <a:t>his </a:t>
            </a:r>
            <a:r>
              <a:rPr lang="de-DE" sz="1400" dirty="0" smtClean="0"/>
              <a:t>trip to Bremen. There he plans to become a street musician. He tells them all they can make music with him and earn a living  or earn thier </a:t>
            </a:r>
            <a:r>
              <a:rPr lang="de-DE" sz="1400" dirty="0" smtClean="0"/>
              <a:t>„bread“. </a:t>
            </a:r>
            <a:r>
              <a:rPr lang="de-DE" sz="1400" dirty="0" smtClean="0"/>
              <a:t>As they make camp the first night, the rooster sees a house that has lights in the distance. They go hoping for food and a better accomodation. They find a band of robbers feasting and make a plan to scare them away. The robbers flee to the forest. One robber returns after the house is dark to see if all is clear. The animals attack him and he reports back </a:t>
            </a:r>
            <a:r>
              <a:rPr lang="de-DE" sz="1400" dirty="0" smtClean="0"/>
              <a:t>the leader</a:t>
            </a:r>
            <a:r>
              <a:rPr lang="de-DE" sz="1400" dirty="0" smtClean="0"/>
              <a:t> </a:t>
            </a:r>
            <a:r>
              <a:rPr lang="de-DE" sz="1400" dirty="0" smtClean="0"/>
              <a:t>that there are monsters in the house. The robbers never return and the animals like it there so much that they stay in </a:t>
            </a:r>
            <a:r>
              <a:rPr lang="de-DE" sz="1400" dirty="0" smtClean="0"/>
              <a:t>their </a:t>
            </a:r>
            <a:r>
              <a:rPr lang="de-DE" sz="1400" dirty="0" smtClean="0"/>
              <a:t>new home.</a:t>
            </a:r>
          </a:p>
          <a:p>
            <a:endParaRPr lang="de-DE" sz="1400" dirty="0" smtClean="0"/>
          </a:p>
          <a:p>
            <a:r>
              <a:rPr lang="de-DE" sz="1400" dirty="0" smtClean="0"/>
              <a:t>Moral:  You can still do things when you are old!</a:t>
            </a:r>
          </a:p>
          <a:p>
            <a:endParaRPr lang="de-DE" sz="1400" dirty="0" smtClean="0"/>
          </a:p>
          <a:p>
            <a:r>
              <a:rPr lang="de-DE" sz="1400" dirty="0" smtClean="0"/>
              <a:t>This slide: Donkey leaves knowing that the farmer will give </a:t>
            </a:r>
            <a:r>
              <a:rPr lang="de-DE" sz="1400" dirty="0" smtClean="0"/>
              <a:t>him/send him </a:t>
            </a:r>
            <a:r>
              <a:rPr lang="de-DE" sz="1400" dirty="0" smtClean="0"/>
              <a:t>away</a:t>
            </a:r>
            <a:r>
              <a:rPr lang="de-DE" sz="1400" dirty="0" smtClean="0"/>
              <a:t>. STUDENTS SHOULD LISTEN TO EACH SEGMENT TWICE! (minimum)</a:t>
            </a:r>
            <a:endParaRPr lang="en-US" sz="1400" dirty="0"/>
          </a:p>
        </p:txBody>
      </p:sp>
      <p:sp>
        <p:nvSpPr>
          <p:cNvPr id="4" name="Slide Number Placeholder 3"/>
          <p:cNvSpPr>
            <a:spLocks noGrp="1"/>
          </p:cNvSpPr>
          <p:nvPr>
            <p:ph type="sldNum" sz="quarter" idx="10"/>
          </p:nvPr>
        </p:nvSpPr>
        <p:spPr/>
        <p:txBody>
          <a:bodyPr/>
          <a:lstStyle/>
          <a:p>
            <a:fld id="{DBDA0648-6C30-48F3-BD1C-306395C4F28D}"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de-DE" sz="1800" dirty="0" smtClean="0"/>
              <a:t>Donkey meets dog , whose owner plans to shoot him tomorrow, and convinces him to go to Bremen</a:t>
            </a:r>
            <a:r>
              <a:rPr lang="de-DE" sz="1800" dirty="0" smtClean="0"/>
              <a:t>. „Ar-roo. I‘m too old. My master doesn‘t want me anymore.“ (Balloons rephrase content for understanding.)</a:t>
            </a:r>
          </a:p>
          <a:p>
            <a:endParaRPr lang="de-DE" sz="1800" dirty="0" smtClean="0"/>
          </a:p>
          <a:p>
            <a:endParaRPr lang="de-DE" sz="1800" dirty="0" smtClean="0"/>
          </a:p>
          <a:p>
            <a:r>
              <a:rPr lang="de-DE" sz="1800" dirty="0" smtClean="0"/>
              <a:t>Native speaker is very clear, easy to understand. </a:t>
            </a:r>
            <a:r>
              <a:rPr lang="de-DE" sz="1800" dirty="0" smtClean="0"/>
              <a:t>Tempo overall is good. Students will probably want to listen to each slide twice. </a:t>
            </a:r>
            <a:endParaRPr lang="en-US" sz="1800" dirty="0"/>
          </a:p>
        </p:txBody>
      </p:sp>
      <p:sp>
        <p:nvSpPr>
          <p:cNvPr id="4" name="Slide Number Placeholder 3"/>
          <p:cNvSpPr>
            <a:spLocks noGrp="1"/>
          </p:cNvSpPr>
          <p:nvPr>
            <p:ph type="sldNum" sz="quarter" idx="10"/>
          </p:nvPr>
        </p:nvSpPr>
        <p:spPr/>
        <p:txBody>
          <a:bodyPr/>
          <a:lstStyle/>
          <a:p>
            <a:fld id="{DBDA0648-6C30-48F3-BD1C-306395C4F28D}"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de-DE" sz="1800" dirty="0" smtClean="0"/>
              <a:t>They meet the cat who just escaped a near drowning at the hands of her owner. They convince the cat to join them</a:t>
            </a:r>
            <a:r>
              <a:rPr lang="de-DE" sz="1800" dirty="0" smtClean="0"/>
              <a:t>. („My mistress wanted to drown me in the river! Meow. Meow.“)</a:t>
            </a:r>
            <a:endParaRPr lang="en-US" sz="1800" dirty="0"/>
          </a:p>
        </p:txBody>
      </p:sp>
      <p:sp>
        <p:nvSpPr>
          <p:cNvPr id="4" name="Slide Number Placeholder 3"/>
          <p:cNvSpPr>
            <a:spLocks noGrp="1"/>
          </p:cNvSpPr>
          <p:nvPr>
            <p:ph type="sldNum" sz="quarter" idx="10"/>
          </p:nvPr>
        </p:nvSpPr>
        <p:spPr/>
        <p:txBody>
          <a:bodyPr/>
          <a:lstStyle/>
          <a:p>
            <a:fld id="{DBDA0648-6C30-48F3-BD1C-306395C4F28D}"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de-DE" sz="1800" dirty="0" smtClean="0"/>
              <a:t>The three meet the rooster who has overheard the lady of the house command the maid to cook him in tomorrow‘s soup for guests. He is crowing as much and as loud as he can - while he still can. They convince him to go along to Bremen</a:t>
            </a:r>
            <a:r>
              <a:rPr lang="de-DE" sz="1800" dirty="0" smtClean="0"/>
              <a:t>. („They want to eat me in the soup tomorrow! Cock-a-doodle-doo!“)</a:t>
            </a:r>
            <a:endParaRPr lang="en-US" sz="1800" dirty="0"/>
          </a:p>
        </p:txBody>
      </p:sp>
      <p:sp>
        <p:nvSpPr>
          <p:cNvPr id="4" name="Slide Number Placeholder 3"/>
          <p:cNvSpPr>
            <a:spLocks noGrp="1"/>
          </p:cNvSpPr>
          <p:nvPr>
            <p:ph type="sldNum" sz="quarter" idx="10"/>
          </p:nvPr>
        </p:nvSpPr>
        <p:spPr/>
        <p:txBody>
          <a:bodyPr/>
          <a:lstStyle/>
          <a:p>
            <a:fld id="{DBDA0648-6C30-48F3-BD1C-306395C4F28D}"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de-DE" sz="1800" dirty="0" smtClean="0"/>
              <a:t>They stop to make camp for the night. Each sleeps where they feel safe. The rooster sees a house with light in the distance. They decide it is worth going to check </a:t>
            </a:r>
            <a:r>
              <a:rPr lang="de-DE" sz="1800" dirty="0" smtClean="0"/>
              <a:t> it out</a:t>
            </a:r>
            <a:r>
              <a:rPr lang="de-DE" sz="1800" dirty="0" smtClean="0"/>
              <a:t>...after all, there may be a better place to sleep and food.</a:t>
            </a:r>
            <a:endParaRPr lang="en-US" sz="1800" dirty="0"/>
          </a:p>
        </p:txBody>
      </p:sp>
      <p:sp>
        <p:nvSpPr>
          <p:cNvPr id="4" name="Slide Number Placeholder 3"/>
          <p:cNvSpPr>
            <a:spLocks noGrp="1"/>
          </p:cNvSpPr>
          <p:nvPr>
            <p:ph type="sldNum" sz="quarter" idx="10"/>
          </p:nvPr>
        </p:nvSpPr>
        <p:spPr/>
        <p:txBody>
          <a:bodyPr/>
          <a:lstStyle/>
          <a:p>
            <a:fld id="{DBDA0648-6C30-48F3-BD1C-306395C4F28D}"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2000" dirty="0" smtClean="0"/>
              <a:t>By listing some of the objectives, students are aware of what is coming up. They are cued to take note of what constitutes romanticism.</a:t>
            </a:r>
          </a:p>
          <a:p>
            <a:endParaRPr lang="en-US" sz="2000" dirty="0" smtClean="0"/>
          </a:p>
          <a:p>
            <a:r>
              <a:rPr lang="en-US" sz="2000" dirty="0" smtClean="0"/>
              <a:t>This </a:t>
            </a:r>
            <a:r>
              <a:rPr lang="en-US" sz="2000" dirty="0" smtClean="0"/>
              <a:t>Lesson can be either one and a half to two full days of class.</a:t>
            </a:r>
          </a:p>
          <a:p>
            <a:endParaRPr lang="en-US" sz="2000" dirty="0" smtClean="0"/>
          </a:p>
          <a:p>
            <a:r>
              <a:rPr lang="en-US" sz="2000" dirty="0" smtClean="0"/>
              <a:t>It can be divided into a section introducing fairytales and the romanticism and a day exploring the Grimm Brothers and The </a:t>
            </a:r>
            <a:r>
              <a:rPr lang="en-US" sz="2000" dirty="0" smtClean="0"/>
              <a:t>Bremen Town </a:t>
            </a:r>
            <a:r>
              <a:rPr lang="en-US" sz="2000" dirty="0" smtClean="0"/>
              <a:t>Musicians.</a:t>
            </a:r>
            <a:endParaRPr lang="en-US" sz="2000" dirty="0"/>
          </a:p>
        </p:txBody>
      </p:sp>
      <p:sp>
        <p:nvSpPr>
          <p:cNvPr id="4" name="Slide Number Placeholder 3"/>
          <p:cNvSpPr>
            <a:spLocks noGrp="1"/>
          </p:cNvSpPr>
          <p:nvPr>
            <p:ph type="sldNum" sz="quarter" idx="10"/>
          </p:nvPr>
        </p:nvSpPr>
        <p:spPr/>
        <p:txBody>
          <a:bodyPr/>
          <a:lstStyle/>
          <a:p>
            <a:fld id="{DBDA0648-6C30-48F3-BD1C-306395C4F28D}"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de-DE" sz="1800" dirty="0" smtClean="0"/>
              <a:t>Donkey looks in the window, as he is tallest. He tells his companions about the robbers and the feast he sees.</a:t>
            </a:r>
            <a:endParaRPr lang="en-US" sz="1800" dirty="0"/>
          </a:p>
        </p:txBody>
      </p:sp>
      <p:sp>
        <p:nvSpPr>
          <p:cNvPr id="4" name="Slide Number Placeholder 3"/>
          <p:cNvSpPr>
            <a:spLocks noGrp="1"/>
          </p:cNvSpPr>
          <p:nvPr>
            <p:ph type="sldNum" sz="quarter" idx="10"/>
          </p:nvPr>
        </p:nvSpPr>
        <p:spPr/>
        <p:txBody>
          <a:bodyPr/>
          <a:lstStyle/>
          <a:p>
            <a:fld id="{DBDA0648-6C30-48F3-BD1C-306395C4F28D}"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de-DE" sz="1800" dirty="0" smtClean="0"/>
              <a:t>They make a plan to frighten the robbers. After they assemble themselves (as shown above) they make </a:t>
            </a:r>
            <a:r>
              <a:rPr lang="de-DE" sz="1800" dirty="0" smtClean="0"/>
              <a:t>their </a:t>
            </a:r>
            <a:r>
              <a:rPr lang="de-DE" sz="1800" dirty="0" smtClean="0"/>
              <a:t>„Musik“. </a:t>
            </a:r>
            <a:endParaRPr lang="en-US" sz="1800" dirty="0"/>
          </a:p>
        </p:txBody>
      </p:sp>
      <p:sp>
        <p:nvSpPr>
          <p:cNvPr id="4" name="Slide Number Placeholder 3"/>
          <p:cNvSpPr>
            <a:spLocks noGrp="1"/>
          </p:cNvSpPr>
          <p:nvPr>
            <p:ph type="sldNum" sz="quarter" idx="10"/>
          </p:nvPr>
        </p:nvSpPr>
        <p:spPr/>
        <p:txBody>
          <a:bodyPr/>
          <a:lstStyle/>
          <a:p>
            <a:fld id="{DBDA0648-6C30-48F3-BD1C-306395C4F28D}"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de-DE" sz="1800" dirty="0" smtClean="0"/>
              <a:t>They robbers jump up and run for the forest.  The animals eat whatever they like.</a:t>
            </a:r>
            <a:endParaRPr lang="en-US" sz="1800" dirty="0"/>
          </a:p>
        </p:txBody>
      </p:sp>
      <p:sp>
        <p:nvSpPr>
          <p:cNvPr id="4" name="Slide Number Placeholder 3"/>
          <p:cNvSpPr>
            <a:spLocks noGrp="1"/>
          </p:cNvSpPr>
          <p:nvPr>
            <p:ph type="sldNum" sz="quarter" idx="10"/>
          </p:nvPr>
        </p:nvSpPr>
        <p:spPr/>
        <p:txBody>
          <a:bodyPr/>
          <a:lstStyle/>
          <a:p>
            <a:fld id="{DBDA0648-6C30-48F3-BD1C-306395C4F28D}"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de-DE" sz="1800" dirty="0" smtClean="0"/>
              <a:t>When they are finished they lie down where they prefer. It has been a long day and they are tired.</a:t>
            </a:r>
            <a:endParaRPr lang="en-US" sz="1800" dirty="0"/>
          </a:p>
        </p:txBody>
      </p:sp>
      <p:sp>
        <p:nvSpPr>
          <p:cNvPr id="4" name="Slide Number Placeholder 3"/>
          <p:cNvSpPr>
            <a:spLocks noGrp="1"/>
          </p:cNvSpPr>
          <p:nvPr>
            <p:ph type="sldNum" sz="quarter" idx="10"/>
          </p:nvPr>
        </p:nvSpPr>
        <p:spPr/>
        <p:txBody>
          <a:bodyPr/>
          <a:lstStyle/>
          <a:p>
            <a:fld id="{DBDA0648-6C30-48F3-BD1C-306395C4F28D}"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de-DE" sz="1800" dirty="0" smtClean="0"/>
              <a:t>The head robber sends one of the </a:t>
            </a:r>
            <a:r>
              <a:rPr lang="de-DE" sz="1800" dirty="0" smtClean="0"/>
              <a:t>gang</a:t>
            </a:r>
            <a:r>
              <a:rPr lang="de-DE" sz="1800" dirty="0" smtClean="0"/>
              <a:t> </a:t>
            </a:r>
            <a:r>
              <a:rPr lang="de-DE" sz="1800" dirty="0" smtClean="0"/>
              <a:t>back to see if everything is now calm in the house and to be sure no one is there</a:t>
            </a:r>
            <a:r>
              <a:rPr lang="de-DE" sz="1800" dirty="0" smtClean="0"/>
              <a:t>. („Go in the house again and see if anyone is still there!“)</a:t>
            </a:r>
            <a:endParaRPr lang="en-US" sz="1800" dirty="0"/>
          </a:p>
        </p:txBody>
      </p:sp>
      <p:sp>
        <p:nvSpPr>
          <p:cNvPr id="4" name="Slide Number Placeholder 3"/>
          <p:cNvSpPr>
            <a:spLocks noGrp="1"/>
          </p:cNvSpPr>
          <p:nvPr>
            <p:ph type="sldNum" sz="quarter" idx="10"/>
          </p:nvPr>
        </p:nvSpPr>
        <p:spPr/>
        <p:txBody>
          <a:bodyPr/>
          <a:lstStyle/>
          <a:p>
            <a:fld id="{DBDA0648-6C30-48F3-BD1C-306395C4F28D}" type="slidenum">
              <a:rPr lang="en-US" smtClean="0"/>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de-DE" sz="1800" dirty="0" smtClean="0"/>
              <a:t>The robber is in the dark house. He attempts to light a match on glowing coals. However, these are not coals but the cat‘s </a:t>
            </a:r>
            <a:r>
              <a:rPr lang="de-DE" sz="1800" dirty="0" smtClean="0"/>
              <a:t>eyes</a:t>
            </a:r>
            <a:r>
              <a:rPr lang="de-DE" sz="1800" dirty="0" smtClean="0"/>
              <a:t>. The cat attacks the robber. The robber stumbles into the dog, who bites him. Outside the donkey kicks him and the rooster, woken from slumber, gives a loud crow. </a:t>
            </a:r>
            <a:endParaRPr lang="en-US" sz="1800" dirty="0"/>
          </a:p>
        </p:txBody>
      </p:sp>
      <p:sp>
        <p:nvSpPr>
          <p:cNvPr id="4" name="Slide Number Placeholder 3"/>
          <p:cNvSpPr>
            <a:spLocks noGrp="1"/>
          </p:cNvSpPr>
          <p:nvPr>
            <p:ph type="sldNum" sz="quarter" idx="10"/>
          </p:nvPr>
        </p:nvSpPr>
        <p:spPr/>
        <p:txBody>
          <a:bodyPr/>
          <a:lstStyle/>
          <a:p>
            <a:fld id="{DBDA0648-6C30-48F3-BD1C-306395C4F28D}" type="slidenum">
              <a:rPr lang="en-US" smtClean="0"/>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de-DE" sz="1800" dirty="0" smtClean="0"/>
              <a:t>The robber runs back to the forest and reports to his boss about the vairous </a:t>
            </a:r>
            <a:r>
              <a:rPr lang="de-DE" sz="1800" dirty="0" smtClean="0"/>
              <a:t>monsters, the </a:t>
            </a:r>
            <a:r>
              <a:rPr lang="de-DE" sz="1800" dirty="0" smtClean="0"/>
              <a:t>man with a knife who stabbed his leg and the „Judge“ (judgement/death) that sat on the roof </a:t>
            </a:r>
            <a:r>
              <a:rPr lang="de-DE" sz="1800" dirty="0" smtClean="0"/>
              <a:t>and called </a:t>
            </a:r>
            <a:r>
              <a:rPr lang="de-DE" sz="1800" dirty="0" smtClean="0"/>
              <a:t>for </a:t>
            </a:r>
            <a:r>
              <a:rPr lang="de-DE" sz="1800" dirty="0" smtClean="0"/>
              <a:t>this </a:t>
            </a:r>
            <a:r>
              <a:rPr lang="de-DE" sz="1800" dirty="0" smtClean="0"/>
              <a:t>„rogue/imp</a:t>
            </a:r>
            <a:r>
              <a:rPr lang="de-DE" sz="1800" dirty="0" smtClean="0"/>
              <a:t>“ (his soul). </a:t>
            </a:r>
            <a:endParaRPr lang="en-US" sz="1800" dirty="0"/>
          </a:p>
        </p:txBody>
      </p:sp>
      <p:sp>
        <p:nvSpPr>
          <p:cNvPr id="4" name="Slide Number Placeholder 3"/>
          <p:cNvSpPr>
            <a:spLocks noGrp="1"/>
          </p:cNvSpPr>
          <p:nvPr>
            <p:ph type="sldNum" sz="quarter" idx="10"/>
          </p:nvPr>
        </p:nvSpPr>
        <p:spPr/>
        <p:txBody>
          <a:bodyPr/>
          <a:lstStyle/>
          <a:p>
            <a:fld id="{DBDA0648-6C30-48F3-BD1C-306395C4F28D}" type="slidenum">
              <a:rPr lang="en-US" smtClean="0"/>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de-DE" sz="1800" dirty="0" smtClean="0"/>
              <a:t>The robbers never return and the animals are so content that they decide to stay in their new home.</a:t>
            </a:r>
          </a:p>
          <a:p>
            <a:endParaRPr lang="de-DE" sz="1800" dirty="0" smtClean="0"/>
          </a:p>
          <a:p>
            <a:r>
              <a:rPr lang="de-DE" sz="1800" dirty="0" smtClean="0"/>
              <a:t>Remind students: Das Ende is a rule-breaker and is neuter not feminine (even though it ends in „e“) German for happy ending: „Happy End“ Das Maerchen hat ein Happy End. Also: Happy End = Store brand </a:t>
            </a:r>
            <a:r>
              <a:rPr lang="de-DE" sz="1800" dirty="0" smtClean="0">
                <a:sym typeface="Wingdings" pitchFamily="2" charset="2"/>
              </a:rPr>
              <a:t></a:t>
            </a:r>
            <a:r>
              <a:rPr lang="de-DE" sz="1800" dirty="0" smtClean="0"/>
              <a:t>toilet paper (at Pennymarkt grocery in Germany. ....made from recycled paper... Hmmm.)</a:t>
            </a:r>
            <a:endParaRPr lang="de-DE" sz="1800" dirty="0" smtClean="0"/>
          </a:p>
          <a:p>
            <a:endParaRPr lang="de-DE" sz="1800" dirty="0" smtClean="0"/>
          </a:p>
          <a:p>
            <a:r>
              <a:rPr lang="de-DE" sz="1800" dirty="0" smtClean="0"/>
              <a:t>Ask students what they think the moral to this tale is</a:t>
            </a:r>
            <a:r>
              <a:rPr lang="de-DE" sz="1800" dirty="0" smtClean="0"/>
              <a:t>.</a:t>
            </a:r>
          </a:p>
          <a:p>
            <a:endParaRPr lang="de-DE" sz="1800" dirty="0" smtClean="0"/>
          </a:p>
          <a:p>
            <a:r>
              <a:rPr lang="de-DE" sz="1800" dirty="0" smtClean="0"/>
              <a:t>You may (time permitting or the next day) ask students to recount what happens first, second, third. This can also be done as a reading activity (separate strips of paper to be read &amp; arranged).</a:t>
            </a:r>
            <a:endParaRPr lang="en-US" sz="1800" dirty="0"/>
          </a:p>
        </p:txBody>
      </p:sp>
      <p:sp>
        <p:nvSpPr>
          <p:cNvPr id="4" name="Slide Number Placeholder 3"/>
          <p:cNvSpPr>
            <a:spLocks noGrp="1"/>
          </p:cNvSpPr>
          <p:nvPr>
            <p:ph type="sldNum" sz="quarter" idx="10"/>
          </p:nvPr>
        </p:nvSpPr>
        <p:spPr/>
        <p:txBody>
          <a:bodyPr/>
          <a:lstStyle/>
          <a:p>
            <a:fld id="{DBDA0648-6C30-48F3-BD1C-306395C4F28D}" type="slidenum">
              <a:rPr lang="en-US" smtClean="0"/>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de-DE" dirty="0" smtClean="0"/>
              <a:t>Links to art &amp; music slide show, a German T.V. Reportage on romanticism (hide/cut one scene). 3Sat book review good for upper level reading. Deutsche Welle Euromaxx on Kitsch vs. Romantic. </a:t>
            </a:r>
          </a:p>
          <a:p>
            <a:endParaRPr lang="de-DE" dirty="0"/>
          </a:p>
          <a:p>
            <a:endParaRPr lang="de-DE" dirty="0" smtClean="0"/>
          </a:p>
          <a:p>
            <a:r>
              <a:rPr lang="de-DE" sz="1400" dirty="0" smtClean="0"/>
              <a:t>Euromaxx would make a good incentive/reward!  They have everything: Techno, sausage, classic, perfectionism, order,  sauerkraut... Very humourous. Students can watch German, then English and German again to hone thier skills. Euromaxx avail. also via deutsch welle direct and as podcast.  Advanced beginners can work with Euromaxx given focused listening activities, pre and post activities. Speed is the main issue here. </a:t>
            </a:r>
            <a:r>
              <a:rPr lang="de-DE" sz="1400" dirty="0" smtClean="0"/>
              <a:t>But the segment is short, so it lends itself to being shown a couple of times.</a:t>
            </a:r>
            <a:endParaRPr lang="de-DE" sz="1400" dirty="0" smtClean="0"/>
          </a:p>
          <a:p>
            <a:endParaRPr lang="de-DE" dirty="0"/>
          </a:p>
          <a:p>
            <a:endParaRPr lang="de-DE" dirty="0" smtClean="0"/>
          </a:p>
          <a:p>
            <a:r>
              <a:rPr lang="de-DE" sz="1600" b="1" dirty="0" smtClean="0">
                <a:solidFill>
                  <a:srgbClr val="FF0000"/>
                </a:solidFill>
              </a:rPr>
              <a:t>NOTE to SELF:  ZDF program has one scene that may be better edited out or covered.  </a:t>
            </a:r>
            <a:r>
              <a:rPr lang="de-DE" sz="1600" b="1" dirty="0" smtClean="0">
                <a:solidFill>
                  <a:srgbClr val="FF0000"/>
                </a:solidFill>
              </a:rPr>
              <a:t>(Black </a:t>
            </a:r>
            <a:r>
              <a:rPr lang="de-DE" sz="1600" b="1" dirty="0" smtClean="0">
                <a:solidFill>
                  <a:srgbClr val="FF0000"/>
                </a:solidFill>
              </a:rPr>
              <a:t>and white scene... Naked people walk through forest. Nature cult!  No specific details visible...but better be safe than sorry!  Book review does the job but without the background, art or music</a:t>
            </a:r>
            <a:r>
              <a:rPr lang="de-DE" sz="1600" b="1" dirty="0" smtClean="0">
                <a:solidFill>
                  <a:srgbClr val="FF0000"/>
                </a:solidFill>
              </a:rPr>
              <a:t>. Not as interesting. Use only for upper levels reviewing and needing reading practice.)</a:t>
            </a:r>
            <a:endParaRPr lang="de-DE" sz="1600" b="1" dirty="0" smtClean="0">
              <a:solidFill>
                <a:srgbClr val="FF0000"/>
              </a:solidFill>
            </a:endParaRPr>
          </a:p>
          <a:p>
            <a:endParaRPr lang="de-DE" sz="1600" b="1" dirty="0" smtClean="0">
              <a:solidFill>
                <a:srgbClr val="FF0000"/>
              </a:solidFill>
            </a:endParaRPr>
          </a:p>
          <a:p>
            <a:r>
              <a:rPr lang="de-DE" sz="1600" dirty="0" smtClean="0"/>
              <a:t>Slide show of Friedrich‘s work is very calming. Good at the end of a zany day anytime during chapter. No language ability required. Art &amp; music only.</a:t>
            </a:r>
            <a:endParaRPr lang="de-DE" sz="1600" dirty="0"/>
          </a:p>
        </p:txBody>
      </p:sp>
      <p:sp>
        <p:nvSpPr>
          <p:cNvPr id="4" name="Slide Number Placeholder 3"/>
          <p:cNvSpPr>
            <a:spLocks noGrp="1"/>
          </p:cNvSpPr>
          <p:nvPr>
            <p:ph type="sldNum" sz="quarter" idx="10"/>
          </p:nvPr>
        </p:nvSpPr>
        <p:spPr/>
        <p:txBody>
          <a:bodyPr/>
          <a:lstStyle/>
          <a:p>
            <a:fld id="{DBDA0648-6C30-48F3-BD1C-306395C4F28D}" type="slidenum">
              <a:rPr lang="en-US" smtClean="0"/>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de-DE" dirty="0" smtClean="0"/>
              <a:t>Souces:  Text and Audio.</a:t>
            </a:r>
          </a:p>
          <a:p>
            <a:endParaRPr lang="de-DE" dirty="0" smtClean="0"/>
          </a:p>
          <a:p>
            <a:r>
              <a:rPr lang="de-DE" dirty="0" smtClean="0"/>
              <a:t>All pictures from Clip Art</a:t>
            </a:r>
          </a:p>
          <a:p>
            <a:endParaRPr lang="de-DE" dirty="0" smtClean="0"/>
          </a:p>
          <a:p>
            <a:r>
              <a:rPr lang="de-DE" dirty="0" smtClean="0"/>
              <a:t>__________________________________________________________________</a:t>
            </a:r>
          </a:p>
          <a:p>
            <a:endParaRPr lang="de-DE" dirty="0" smtClean="0"/>
          </a:p>
          <a:p>
            <a:r>
              <a:rPr lang="de-DE" dirty="0" smtClean="0"/>
              <a:t>Depending on activities (pre and post around various slide topics) this may be a one, two </a:t>
            </a:r>
            <a:r>
              <a:rPr lang="de-DE" dirty="0" smtClean="0"/>
              <a:t>(or even </a:t>
            </a:r>
            <a:r>
              <a:rPr lang="de-DE" dirty="0" smtClean="0"/>
              <a:t>three day </a:t>
            </a:r>
            <a:r>
              <a:rPr lang="de-DE" dirty="0" smtClean="0"/>
              <a:t>) presentation/collaboration</a:t>
            </a:r>
            <a:r>
              <a:rPr lang="de-DE" dirty="0" smtClean="0"/>
              <a:t>. </a:t>
            </a:r>
            <a:r>
              <a:rPr lang="de-DE" dirty="0" smtClean="0"/>
              <a:t>One day only for more advanced students </a:t>
            </a:r>
            <a:r>
              <a:rPr lang="de-DE" dirty="0" smtClean="0"/>
              <a:t>(German II+/III) reviewing </a:t>
            </a:r>
            <a:r>
              <a:rPr lang="de-DE" dirty="0" smtClean="0"/>
              <a:t>fairy tales and simple past. </a:t>
            </a:r>
          </a:p>
          <a:p>
            <a:endParaRPr lang="de-DE" dirty="0" smtClean="0"/>
          </a:p>
          <a:p>
            <a:r>
              <a:rPr lang="de-DE" sz="1600" b="1" dirty="0" smtClean="0"/>
              <a:t>Additional slides may be created before each segment to introduce upcoming </a:t>
            </a:r>
            <a:r>
              <a:rPr lang="de-DE" sz="1600" b="1" dirty="0" smtClean="0"/>
              <a:t>vocabulary or small tasks – pre-reading slides. Post-reading slides </a:t>
            </a:r>
            <a:r>
              <a:rPr lang="de-DE" sz="1600" b="1" dirty="0" smtClean="0"/>
              <a:t>may choose to pick out certain turns of phrase used in the fairy tale segment or to restate, in  German with simpler vocab, what has just happened</a:t>
            </a:r>
            <a:r>
              <a:rPr lang="de-DE" sz="1600" b="1" dirty="0" smtClean="0"/>
              <a:t>.</a:t>
            </a:r>
          </a:p>
          <a:p>
            <a:endParaRPr lang="de-DE" sz="1600" b="1" dirty="0" smtClean="0"/>
          </a:p>
          <a:p>
            <a:r>
              <a:rPr lang="de-DE" sz="1600" b="1" dirty="0" smtClean="0"/>
              <a:t>This presentation is easily adapted to focus on vocabulary &amp; meaning or to focus on verbs &amp; grammar. It depends on what the instructor does with the text and what slides are added.</a:t>
            </a:r>
            <a:endParaRPr lang="de-DE" sz="1600" b="1" dirty="0" smtClean="0"/>
          </a:p>
          <a:p>
            <a:endParaRPr lang="de-DE" dirty="0" smtClean="0"/>
          </a:p>
          <a:p>
            <a:r>
              <a:rPr lang="de-DE" dirty="0" smtClean="0"/>
              <a:t>Multiple listening per slide is recommended. At least twice.</a:t>
            </a:r>
            <a:endParaRPr lang="en-US" dirty="0"/>
          </a:p>
        </p:txBody>
      </p:sp>
      <p:sp>
        <p:nvSpPr>
          <p:cNvPr id="4" name="Slide Number Placeholder 3"/>
          <p:cNvSpPr>
            <a:spLocks noGrp="1"/>
          </p:cNvSpPr>
          <p:nvPr>
            <p:ph type="sldNum" sz="quarter" idx="10"/>
          </p:nvPr>
        </p:nvSpPr>
        <p:spPr/>
        <p:txBody>
          <a:bodyPr/>
          <a:lstStyle/>
          <a:p>
            <a:fld id="{DBDA0648-6C30-48F3-BD1C-306395C4F28D}" type="slidenum">
              <a:rPr lang="en-US" smtClean="0"/>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de-DE" sz="2000" dirty="0" smtClean="0"/>
              <a:t>What are fairy tales. Where are they from?</a:t>
            </a:r>
          </a:p>
          <a:p>
            <a:endParaRPr lang="de-DE" sz="2000" dirty="0"/>
          </a:p>
          <a:p>
            <a:r>
              <a:rPr lang="de-DE" sz="2000" dirty="0" smtClean="0"/>
              <a:t>What is a Märchen </a:t>
            </a:r>
            <a:r>
              <a:rPr lang="de-DE" sz="2000" dirty="0" smtClean="0"/>
              <a:t>in </a:t>
            </a:r>
            <a:r>
              <a:rPr lang="de-DE" sz="2000" dirty="0" smtClean="0"/>
              <a:t>relatively easy German</a:t>
            </a:r>
            <a:r>
              <a:rPr lang="de-DE" sz="2000" dirty="0" smtClean="0"/>
              <a:t>: Story/Short tale, very old, we </a:t>
            </a:r>
            <a:r>
              <a:rPr lang="de-DE" sz="2000" b="1" dirty="0" smtClean="0"/>
              <a:t>read</a:t>
            </a:r>
            <a:r>
              <a:rPr lang="de-DE" sz="2000" dirty="0" smtClean="0"/>
              <a:t> them to children. </a:t>
            </a:r>
          </a:p>
          <a:p>
            <a:endParaRPr lang="de-DE" sz="2000" dirty="0"/>
          </a:p>
          <a:p>
            <a:r>
              <a:rPr lang="de-DE" sz="2000" dirty="0" smtClean="0"/>
              <a:t>Many German fairy tales are known throughout the world.</a:t>
            </a:r>
          </a:p>
          <a:p>
            <a:r>
              <a:rPr lang="de-DE" sz="2000" dirty="0" smtClean="0"/>
              <a:t>Many countries and cultures fairy tales or other stories/legends</a:t>
            </a:r>
            <a:r>
              <a:rPr lang="de-DE" sz="2000" dirty="0" smtClean="0"/>
              <a:t>.</a:t>
            </a:r>
          </a:p>
          <a:p>
            <a:endParaRPr lang="de-DE" sz="2000" dirty="0" smtClean="0"/>
          </a:p>
          <a:p>
            <a:r>
              <a:rPr lang="de-DE" sz="2000" dirty="0" smtClean="0"/>
              <a:t>Besides providing characteristics or a definition, this slide demonstrates the level of language the students possess at this level and gives them examples of what they could say about or how to describe fairytales in the target language. </a:t>
            </a:r>
            <a:endParaRPr lang="en-US" sz="2000" dirty="0"/>
          </a:p>
        </p:txBody>
      </p:sp>
      <p:sp>
        <p:nvSpPr>
          <p:cNvPr id="4" name="Slide Number Placeholder 3"/>
          <p:cNvSpPr>
            <a:spLocks noGrp="1"/>
          </p:cNvSpPr>
          <p:nvPr>
            <p:ph type="sldNum" sz="quarter" idx="10"/>
          </p:nvPr>
        </p:nvSpPr>
        <p:spPr/>
        <p:txBody>
          <a:bodyPr/>
          <a:lstStyle/>
          <a:p>
            <a:fld id="{DBDA0648-6C30-48F3-BD1C-306395C4F28D}"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de-DE" sz="2000" dirty="0" smtClean="0"/>
              <a:t>Earlier– oral tradition</a:t>
            </a:r>
          </a:p>
          <a:p>
            <a:endParaRPr lang="de-DE" sz="2000" dirty="0"/>
          </a:p>
          <a:p>
            <a:r>
              <a:rPr lang="de-DE" sz="2000" dirty="0" smtClean="0"/>
              <a:t>Told not read</a:t>
            </a:r>
          </a:p>
          <a:p>
            <a:r>
              <a:rPr lang="de-DE" sz="2000" dirty="0" smtClean="0"/>
              <a:t>Kept orally</a:t>
            </a:r>
          </a:p>
          <a:p>
            <a:r>
              <a:rPr lang="de-DE" sz="2000" dirty="0" smtClean="0"/>
              <a:t>One must have learned and remembered the stories</a:t>
            </a:r>
          </a:p>
          <a:p>
            <a:endParaRPr lang="de-DE" sz="2000" dirty="0"/>
          </a:p>
          <a:p>
            <a:r>
              <a:rPr lang="de-DE" sz="2000" dirty="0" smtClean="0"/>
              <a:t>Later – written</a:t>
            </a:r>
          </a:p>
          <a:p>
            <a:r>
              <a:rPr lang="de-DE" sz="2000" dirty="0" smtClean="0"/>
              <a:t>Today we have books... (and computers and the web)</a:t>
            </a:r>
          </a:p>
          <a:p>
            <a:r>
              <a:rPr lang="de-DE" sz="2000" dirty="0" smtClean="0"/>
              <a:t>We can read them or read them to </a:t>
            </a:r>
            <a:r>
              <a:rPr lang="de-DE" sz="2000" dirty="0" smtClean="0"/>
              <a:t>someone</a:t>
            </a:r>
          </a:p>
          <a:p>
            <a:endParaRPr lang="de-DE" sz="2000" dirty="0" smtClean="0"/>
          </a:p>
          <a:p>
            <a:r>
              <a:rPr lang="de-DE" sz="2000" dirty="0" smtClean="0"/>
              <a:t>Students are reminded that these stories are very old, and were not written down until much later, sometimes centuries later.</a:t>
            </a:r>
            <a:endParaRPr lang="de-DE" sz="2000" dirty="0" smtClean="0"/>
          </a:p>
        </p:txBody>
      </p:sp>
      <p:sp>
        <p:nvSpPr>
          <p:cNvPr id="4" name="Slide Number Placeholder 3"/>
          <p:cNvSpPr>
            <a:spLocks noGrp="1"/>
          </p:cNvSpPr>
          <p:nvPr>
            <p:ph type="sldNum" sz="quarter" idx="10"/>
          </p:nvPr>
        </p:nvSpPr>
        <p:spPr/>
        <p:txBody>
          <a:bodyPr/>
          <a:lstStyle/>
          <a:p>
            <a:fld id="{DBDA0648-6C30-48F3-BD1C-306395C4F28D}"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09600" y="4343400"/>
            <a:ext cx="5486400" cy="4114800"/>
          </a:xfrm>
        </p:spPr>
        <p:txBody>
          <a:bodyPr>
            <a:normAutofit lnSpcReduction="10000"/>
          </a:bodyPr>
          <a:lstStyle/>
          <a:p>
            <a:r>
              <a:rPr lang="de-DE" sz="2000" dirty="0" smtClean="0"/>
              <a:t>When were these old stories first written down? By Whom?</a:t>
            </a:r>
          </a:p>
          <a:p>
            <a:endParaRPr lang="de-DE" sz="2000" dirty="0"/>
          </a:p>
          <a:p>
            <a:r>
              <a:rPr lang="de-DE" sz="2000" dirty="0" smtClean="0"/>
              <a:t>During the Romantic, late 18th cent – mid 19th </a:t>
            </a:r>
            <a:r>
              <a:rPr lang="de-DE" sz="2000" dirty="0" smtClean="0"/>
              <a:t>century</a:t>
            </a:r>
          </a:p>
          <a:p>
            <a:endParaRPr lang="de-DE" sz="2000" dirty="0"/>
          </a:p>
          <a:p>
            <a:r>
              <a:rPr lang="de-DE" sz="2000" dirty="0" smtClean="0"/>
              <a:t>The Grimm Brothers collected folk stories (stories of the people) and wrote them down</a:t>
            </a:r>
            <a:r>
              <a:rPr lang="de-DE" sz="2000" dirty="0" smtClean="0"/>
              <a:t>.</a:t>
            </a:r>
          </a:p>
          <a:p>
            <a:endParaRPr lang="de-DE" sz="2000" dirty="0" smtClean="0"/>
          </a:p>
          <a:p>
            <a:r>
              <a:rPr lang="de-DE" sz="2000" dirty="0" smtClean="0"/>
              <a:t>Instructor may describe (and then restate and paraphrase) what the „Romantik“ is. A period of time. A word that is often used to describe art or literature from this time. Ask students if they have heard of the Brothers Grimm. </a:t>
            </a:r>
            <a:endParaRPr lang="en-US" sz="2000" dirty="0"/>
          </a:p>
        </p:txBody>
      </p:sp>
      <p:sp>
        <p:nvSpPr>
          <p:cNvPr id="4" name="Slide Number Placeholder 3"/>
          <p:cNvSpPr>
            <a:spLocks noGrp="1"/>
          </p:cNvSpPr>
          <p:nvPr>
            <p:ph type="sldNum" sz="quarter" idx="10"/>
          </p:nvPr>
        </p:nvSpPr>
        <p:spPr/>
        <p:txBody>
          <a:bodyPr/>
          <a:lstStyle/>
          <a:p>
            <a:fld id="{DBDA0648-6C30-48F3-BD1C-306395C4F28D}"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de-DE" dirty="0" smtClean="0"/>
              <a:t>What is the Romanticism?</a:t>
            </a:r>
          </a:p>
          <a:p>
            <a:r>
              <a:rPr lang="de-DE" dirty="0" smtClean="0"/>
              <a:t>-Time period, Epoch in Literature, Art and Music.</a:t>
            </a:r>
          </a:p>
          <a:p>
            <a:r>
              <a:rPr lang="de-DE" dirty="0" smtClean="0"/>
              <a:t>-Reaction against industry and the neo classical period. People felt that the machines were dehumanizing... Here: ent-zauberend... Literally De-magical, de-mystifying</a:t>
            </a:r>
            <a:r>
              <a:rPr lang="de-DE" dirty="0" smtClean="0"/>
              <a:t>.</a:t>
            </a:r>
          </a:p>
          <a:p>
            <a:r>
              <a:rPr lang="de-DE" dirty="0" smtClean="0"/>
              <a:t>National Identiy  strengthens. Influences of U.S. &amp; France. Remind students that this is the period of time in which Napoleon rose (and later fell) from power. </a:t>
            </a:r>
          </a:p>
          <a:p>
            <a:endParaRPr lang="de-DE" dirty="0" smtClean="0"/>
          </a:p>
          <a:p>
            <a:r>
              <a:rPr lang="de-DE" dirty="0" smtClean="0"/>
              <a:t>(MAKE CONNECTIONS. Ask in German if they have read about Napoleon. If anyone is in a World History class. Etc. DO THIS WHILE  ACCESSING MUSIC FOR THE NEXT PAGE ONLINE)</a:t>
            </a:r>
            <a:endParaRPr lang="de-DE" dirty="0" smtClean="0"/>
          </a:p>
          <a:p>
            <a:r>
              <a:rPr lang="de-DE" dirty="0" smtClean="0"/>
              <a:t>-</a:t>
            </a:r>
          </a:p>
          <a:p>
            <a:r>
              <a:rPr lang="de-DE" b="1" u="sng" dirty="0" smtClean="0"/>
              <a:t>Mention 1848 – failed attempt to unify German principalities to a nation via Revolution</a:t>
            </a:r>
            <a:r>
              <a:rPr lang="de-DE" b="1" u="sng" dirty="0" smtClean="0"/>
              <a:t>. (Attempt inspired by the examples set by America &amp; France.</a:t>
            </a:r>
            <a:endParaRPr lang="de-DE" b="1" u="sng" dirty="0" smtClean="0"/>
          </a:p>
          <a:p>
            <a:endParaRPr lang="de-DE" b="1" u="sng" dirty="0" smtClean="0"/>
          </a:p>
          <a:p>
            <a:r>
              <a:rPr lang="de-DE" dirty="0" smtClean="0"/>
              <a:t>--------------------------------------------------------------------------------------------------------</a:t>
            </a:r>
          </a:p>
          <a:p>
            <a:endParaRPr lang="de-DE" dirty="0" smtClean="0"/>
          </a:p>
          <a:p>
            <a:r>
              <a:rPr lang="de-DE" i="1" dirty="0" smtClean="0"/>
              <a:t> Interest in thier own culture  due to quest for a national identitiy led to a renewed interest in myths and legends of the  middle ages – became an ideal of „german-ness“. (Comes up again and is misused during </a:t>
            </a:r>
            <a:r>
              <a:rPr lang="de-DE" i="1" dirty="0" smtClean="0"/>
              <a:t>Nazi </a:t>
            </a:r>
            <a:r>
              <a:rPr lang="de-DE" i="1" dirty="0" smtClean="0"/>
              <a:t>Germany</a:t>
            </a:r>
            <a:r>
              <a:rPr lang="de-DE" i="1" dirty="0" smtClean="0"/>
              <a:t>...Hitler/Wagner </a:t>
            </a:r>
            <a:r>
              <a:rPr lang="de-DE" i="1" dirty="0" smtClean="0"/>
              <a:t>operas. Wagner is late Romantik.) Remind students that Germany did not yet exist. Mostly just principalities. Prussia is growing. Austio-Hungarian Empire is losing power. Napolean battles Austria</a:t>
            </a:r>
            <a:r>
              <a:rPr lang="de-DE" i="1" dirty="0" smtClean="0"/>
              <a:t>. Monarchies in Europe are uneasy and for good reason! </a:t>
            </a:r>
            <a:endParaRPr lang="de-DE" i="1" dirty="0" smtClean="0"/>
          </a:p>
          <a:p>
            <a:endParaRPr lang="de-DE" dirty="0"/>
          </a:p>
        </p:txBody>
      </p:sp>
      <p:sp>
        <p:nvSpPr>
          <p:cNvPr id="4" name="Slide Number Placeholder 3"/>
          <p:cNvSpPr>
            <a:spLocks noGrp="1"/>
          </p:cNvSpPr>
          <p:nvPr>
            <p:ph type="sldNum" sz="quarter" idx="10"/>
          </p:nvPr>
        </p:nvSpPr>
        <p:spPr/>
        <p:txBody>
          <a:bodyPr/>
          <a:lstStyle/>
          <a:p>
            <a:fld id="{DBDA0648-6C30-48F3-BD1C-306395C4F28D}"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r>
              <a:rPr lang="de-DE" sz="1500" dirty="0" smtClean="0"/>
              <a:t>Can you hear and see these themes in music and art?</a:t>
            </a:r>
            <a:endParaRPr lang="de-DE" sz="1500" dirty="0" smtClean="0"/>
          </a:p>
          <a:p>
            <a:r>
              <a:rPr lang="de-DE" sz="1500" dirty="0" smtClean="0"/>
              <a:t>Romantics </a:t>
            </a:r>
            <a:r>
              <a:rPr lang="de-DE" sz="1500" dirty="0" smtClean="0"/>
              <a:t>are interested in love, yearning,, nature, imagination, feeling, soul, individuality, passion, the mysterious and the secret, new sense of German identity, Blue Flower as symbol of romanticism</a:t>
            </a:r>
            <a:r>
              <a:rPr lang="de-DE" sz="1500" dirty="0" smtClean="0"/>
              <a:t>. </a:t>
            </a:r>
          </a:p>
          <a:p>
            <a:r>
              <a:rPr lang="de-DE" sz="1500" dirty="0" smtClean="0"/>
              <a:t>Do you know these musicians? Do you see and hear the themes of romanticism</a:t>
            </a:r>
            <a:r>
              <a:rPr lang="de-DE" sz="1500" dirty="0" smtClean="0"/>
              <a:t>?</a:t>
            </a:r>
          </a:p>
          <a:p>
            <a:r>
              <a:rPr lang="de-DE" sz="1500" dirty="0" smtClean="0"/>
              <a:t>TO ACCESS MUSIC: Link, click on „MUSIC“ in menu bar, click „MP3“, Click „19th“ century, scroll down. </a:t>
            </a:r>
            <a:endParaRPr lang="de-DE" sz="1500" dirty="0" smtClean="0"/>
          </a:p>
          <a:p>
            <a:endParaRPr lang="de-DE" sz="1500" dirty="0" smtClean="0"/>
          </a:p>
          <a:p>
            <a:endParaRPr lang="de-DE" sz="1500" dirty="0" smtClean="0"/>
          </a:p>
          <a:p>
            <a:r>
              <a:rPr lang="de-DE" sz="1500" dirty="0" smtClean="0"/>
              <a:t>Listen </a:t>
            </a:r>
            <a:r>
              <a:rPr lang="de-DE" sz="1500" dirty="0" smtClean="0"/>
              <a:t>to musik while looking at pictures. Have students point out themes of romaticism that they see and hear.  (May want to look at wikipedia befor the pictures for a more complete list, </a:t>
            </a:r>
            <a:r>
              <a:rPr lang="de-DE" sz="1500" dirty="0" smtClean="0"/>
              <a:t>optional. Depends on how much time is available and how in depth you want to go. One could also return here the next day review and expand by looking at the wikipedia article.)</a:t>
            </a:r>
            <a:endParaRPr lang="de-DE" sz="1500" dirty="0" smtClean="0"/>
          </a:p>
          <a:p>
            <a:endParaRPr lang="de-DE" sz="1500" dirty="0" smtClean="0"/>
          </a:p>
          <a:p>
            <a:r>
              <a:rPr lang="de-DE" sz="1500" dirty="0" smtClean="0"/>
              <a:t>Browse Wikipedia for further info or just show students where they can get it. Specifics and examples on wikipedia:  look at key words, phrases, </a:t>
            </a:r>
            <a:r>
              <a:rPr lang="de-DE" sz="1500" b="1" dirty="0" smtClean="0"/>
              <a:t>authors, philopsophers, musicians</a:t>
            </a:r>
            <a:r>
              <a:rPr lang="de-DE" sz="1500" dirty="0" smtClean="0"/>
              <a:t> etc.</a:t>
            </a:r>
          </a:p>
          <a:p>
            <a:endParaRPr lang="de-DE" sz="1500" dirty="0" smtClean="0"/>
          </a:p>
          <a:p>
            <a:r>
              <a:rPr lang="de-DE" sz="1500" dirty="0" smtClean="0"/>
              <a:t> Look at following sections</a:t>
            </a:r>
            <a:r>
              <a:rPr lang="de-DE" sz="1500" b="1" dirty="0" smtClean="0"/>
              <a:t>: 1st 2 paragraphs</a:t>
            </a:r>
            <a:r>
              <a:rPr lang="de-DE" sz="1500" dirty="0" smtClean="0"/>
              <a:t>, background,  historical background, </a:t>
            </a:r>
            <a:r>
              <a:rPr lang="de-DE" sz="1500" b="1" dirty="0" smtClean="0"/>
              <a:t>connection to middle ages</a:t>
            </a:r>
            <a:r>
              <a:rPr lang="de-DE" sz="1500" dirty="0" smtClean="0"/>
              <a:t>, and </a:t>
            </a:r>
            <a:r>
              <a:rPr lang="de-DE" sz="1500" b="1" dirty="0" smtClean="0"/>
              <a:t>MOTIVE DER ROMANTIK</a:t>
            </a:r>
            <a:r>
              <a:rPr lang="de-DE" sz="1500" dirty="0" smtClean="0"/>
              <a:t>!  And </a:t>
            </a:r>
            <a:r>
              <a:rPr lang="de-DE" sz="1500" b="1" dirty="0" smtClean="0"/>
              <a:t>COMPARISON TO CLASSIC</a:t>
            </a:r>
            <a:r>
              <a:rPr lang="de-DE" sz="1500" dirty="0" smtClean="0"/>
              <a:t>. </a:t>
            </a:r>
            <a:r>
              <a:rPr lang="de-DE" sz="1500" b="1" dirty="0" smtClean="0"/>
              <a:t>BLUE FLOWER AS SYMBOL </a:t>
            </a:r>
            <a:r>
              <a:rPr lang="de-DE" sz="1500" dirty="0" smtClean="0"/>
              <a:t>of the romantic.</a:t>
            </a:r>
          </a:p>
          <a:p>
            <a:endParaRPr lang="de-DE" sz="1500" dirty="0" smtClean="0"/>
          </a:p>
          <a:p>
            <a:endParaRPr lang="de-DE" sz="1500" dirty="0" smtClean="0"/>
          </a:p>
          <a:p>
            <a:endParaRPr lang="de-DE" dirty="0" smtClean="0"/>
          </a:p>
          <a:p>
            <a:endParaRPr lang="de-DE" dirty="0" smtClean="0"/>
          </a:p>
          <a:p>
            <a:endParaRPr lang="de-DE" dirty="0" smtClean="0"/>
          </a:p>
          <a:p>
            <a:endParaRPr lang="de-DE" dirty="0" smtClean="0"/>
          </a:p>
          <a:p>
            <a:endParaRPr lang="en-US" dirty="0"/>
          </a:p>
        </p:txBody>
      </p:sp>
      <p:sp>
        <p:nvSpPr>
          <p:cNvPr id="4" name="Slide Number Placeholder 3"/>
          <p:cNvSpPr>
            <a:spLocks noGrp="1"/>
          </p:cNvSpPr>
          <p:nvPr>
            <p:ph type="sldNum" sz="quarter" idx="10"/>
          </p:nvPr>
        </p:nvSpPr>
        <p:spPr/>
        <p:txBody>
          <a:bodyPr/>
          <a:lstStyle/>
          <a:p>
            <a:fld id="{DBDA0648-6C30-48F3-BD1C-306395C4F28D}"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de-DE" sz="1800" dirty="0" smtClean="0"/>
              <a:t>Use this to sum up „Romantik“ themes, then proceed to incorporate language and stories as an important aspect of the „Romantik“ </a:t>
            </a:r>
            <a:r>
              <a:rPr lang="de-DE" sz="1800" dirty="0" smtClean="0"/>
              <a:t>(connection to common German-ness/national movement) and </a:t>
            </a:r>
            <a:r>
              <a:rPr lang="de-DE" sz="1800" dirty="0" smtClean="0"/>
              <a:t>introduce fairytales</a:t>
            </a:r>
            <a:r>
              <a:rPr lang="de-DE" sz="1800" dirty="0" smtClean="0"/>
              <a:t>.</a:t>
            </a:r>
          </a:p>
          <a:p>
            <a:endParaRPr lang="de-DE" sz="1800" dirty="0" smtClean="0"/>
          </a:p>
          <a:p>
            <a:r>
              <a:rPr lang="de-DE" sz="1800" dirty="0" smtClean="0"/>
              <a:t>Note the people in this picture display a variety of ages representing our lifecycle. The boats correspond to the people in number and varying distances from shore.</a:t>
            </a:r>
            <a:endParaRPr lang="en-US" sz="1800" dirty="0"/>
          </a:p>
        </p:txBody>
      </p:sp>
      <p:sp>
        <p:nvSpPr>
          <p:cNvPr id="4" name="Slide Number Placeholder 3"/>
          <p:cNvSpPr>
            <a:spLocks noGrp="1"/>
          </p:cNvSpPr>
          <p:nvPr>
            <p:ph type="sldNum" sz="quarter" idx="10"/>
          </p:nvPr>
        </p:nvSpPr>
        <p:spPr/>
        <p:txBody>
          <a:bodyPr/>
          <a:lstStyle/>
          <a:p>
            <a:fld id="{DBDA0648-6C30-48F3-BD1C-306395C4F28D}"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572000"/>
          </a:xfrm>
        </p:spPr>
        <p:txBody>
          <a:bodyPr>
            <a:noAutofit/>
          </a:bodyPr>
          <a:lstStyle/>
          <a:p>
            <a:r>
              <a:rPr lang="de-DE" sz="1400" dirty="0" smtClean="0"/>
              <a:t>Further info on Romanticism:  </a:t>
            </a:r>
          </a:p>
          <a:p>
            <a:r>
              <a:rPr lang="de-DE" sz="1400" dirty="0"/>
              <a:t>-</a:t>
            </a:r>
            <a:r>
              <a:rPr lang="de-DE" sz="1400" dirty="0" smtClean="0"/>
              <a:t>Language – of the people vs. Typical use of latin (in schools or amongst intellectual publications in general. )</a:t>
            </a:r>
          </a:p>
          <a:p>
            <a:r>
              <a:rPr lang="de-DE" sz="1400" dirty="0"/>
              <a:t>-</a:t>
            </a:r>
            <a:r>
              <a:rPr lang="de-DE" sz="1400" dirty="0" smtClean="0"/>
              <a:t>Great interest in tales in the German language. </a:t>
            </a:r>
          </a:p>
          <a:p>
            <a:r>
              <a:rPr lang="de-DE" sz="1400" dirty="0" smtClean="0"/>
              <a:t>-Grimm brothers collect and write their </a:t>
            </a:r>
            <a:r>
              <a:rPr lang="de-DE" sz="1400" dirty="0" smtClean="0"/>
              <a:t>„Children`s </a:t>
            </a:r>
            <a:r>
              <a:rPr lang="de-DE" sz="1400" dirty="0" smtClean="0"/>
              <a:t>and </a:t>
            </a:r>
            <a:r>
              <a:rPr lang="de-DE" sz="1400" dirty="0" smtClean="0"/>
              <a:t>House </a:t>
            </a:r>
            <a:r>
              <a:rPr lang="de-DE" sz="1400" dirty="0" smtClean="0"/>
              <a:t>T</a:t>
            </a:r>
            <a:r>
              <a:rPr lang="de-DE" sz="1400" dirty="0" smtClean="0"/>
              <a:t>ales“.</a:t>
            </a:r>
            <a:endParaRPr lang="de-DE" sz="1400" dirty="0" smtClean="0"/>
          </a:p>
          <a:p>
            <a:r>
              <a:rPr lang="de-DE" sz="1400" dirty="0" smtClean="0"/>
              <a:t>-Also known for writing the </a:t>
            </a:r>
            <a:r>
              <a:rPr lang="de-DE" sz="1400" u="sng" dirty="0" smtClean="0"/>
              <a:t>first German dictionary.</a:t>
            </a:r>
          </a:p>
          <a:p>
            <a:r>
              <a:rPr lang="de-DE" sz="1400" dirty="0" smtClean="0"/>
              <a:t>-They are considered the </a:t>
            </a:r>
            <a:r>
              <a:rPr lang="de-DE" sz="1400" u="sng" dirty="0" smtClean="0"/>
              <a:t>founders of German Literary Studies</a:t>
            </a:r>
            <a:r>
              <a:rPr lang="de-DE" sz="1400" dirty="0" smtClean="0"/>
              <a:t>. </a:t>
            </a:r>
            <a:endParaRPr lang="de-DE" sz="1400" dirty="0"/>
          </a:p>
          <a:p>
            <a:r>
              <a:rPr lang="de-DE" sz="1400" dirty="0" smtClean="0"/>
              <a:t>--------------------------------------------------------------------------------------------------</a:t>
            </a:r>
          </a:p>
          <a:p>
            <a:r>
              <a:rPr lang="de-DE" sz="1400" b="1" dirty="0" smtClean="0"/>
              <a:t>     LINK TO WIKIPEDIA</a:t>
            </a:r>
            <a:r>
              <a:rPr lang="de-DE" sz="1400" dirty="0" smtClean="0"/>
              <a:t>. </a:t>
            </a:r>
            <a:r>
              <a:rPr lang="de-DE" sz="1400" u="sng" dirty="0" smtClean="0"/>
              <a:t>VIEW PORTRAIT AND MONUMENT PLATE</a:t>
            </a:r>
            <a:r>
              <a:rPr lang="de-DE" sz="1400" dirty="0" smtClean="0"/>
              <a:t> READ MONUMENT</a:t>
            </a:r>
          </a:p>
          <a:p>
            <a:r>
              <a:rPr lang="de-DE" sz="1400" b="1" dirty="0" smtClean="0"/>
              <a:t>     Link to museum</a:t>
            </a:r>
            <a:r>
              <a:rPr lang="de-DE" sz="1400" dirty="0" smtClean="0"/>
              <a:t>: On side bar go to:  Leben und Werk/Märchen. Look at image of brothers interviewing/collecting stories from the „Märchenfrau“ (lit. Fairy tale lady/story teller) </a:t>
            </a:r>
            <a:r>
              <a:rPr lang="de-DE" sz="1400" dirty="0" smtClean="0"/>
              <a:t>and </a:t>
            </a:r>
            <a:r>
              <a:rPr lang="de-DE" sz="1400" dirty="0" smtClean="0"/>
              <a:t>the </a:t>
            </a:r>
            <a:r>
              <a:rPr lang="de-DE" sz="1400" u="sng" dirty="0" smtClean="0"/>
              <a:t>cover of the </a:t>
            </a:r>
            <a:r>
              <a:rPr lang="de-DE" sz="1400" u="sng" dirty="0" smtClean="0"/>
              <a:t>fairy </a:t>
            </a:r>
            <a:r>
              <a:rPr lang="de-DE" sz="1400" u="sng" dirty="0" smtClean="0"/>
              <a:t>tale publication: Kinder- und Hausmärchen</a:t>
            </a:r>
            <a:r>
              <a:rPr lang="de-DE" sz="1400" dirty="0" smtClean="0"/>
              <a:t>., 5th </a:t>
            </a:r>
            <a:r>
              <a:rPr lang="de-DE" sz="1400" dirty="0" smtClean="0"/>
              <a:t>edition.</a:t>
            </a:r>
            <a:endParaRPr lang="de-DE" sz="1400" u="sng" dirty="0" smtClean="0"/>
          </a:p>
          <a:p>
            <a:r>
              <a:rPr lang="de-DE" sz="1400" dirty="0" smtClean="0"/>
              <a:t>     Also </a:t>
            </a:r>
            <a:r>
              <a:rPr lang="de-DE" sz="1400" dirty="0" smtClean="0"/>
              <a:t>go to </a:t>
            </a:r>
            <a:r>
              <a:rPr lang="de-DE" sz="1400" dirty="0" smtClean="0"/>
              <a:t>Grimm </a:t>
            </a:r>
            <a:r>
              <a:rPr lang="de-DE" sz="1400" dirty="0" smtClean="0"/>
              <a:t>Museum. Click on </a:t>
            </a:r>
            <a:r>
              <a:rPr lang="de-DE" sz="1400" dirty="0" smtClean="0"/>
              <a:t>virtual tour (virtueller Rundgang).  Go to second page (nächtse Seite). See </a:t>
            </a:r>
            <a:r>
              <a:rPr lang="de-DE" sz="1400" dirty="0" smtClean="0"/>
              <a:t>their </a:t>
            </a:r>
            <a:r>
              <a:rPr lang="de-DE" sz="1400" u="sng" dirty="0" smtClean="0"/>
              <a:t>birth house </a:t>
            </a:r>
            <a:r>
              <a:rPr lang="de-DE" sz="1400" dirty="0" smtClean="0"/>
              <a:t>and an </a:t>
            </a:r>
            <a:r>
              <a:rPr lang="de-DE" sz="1400" u="sng" dirty="0" smtClean="0"/>
              <a:t>image of the original text</a:t>
            </a:r>
            <a:r>
              <a:rPr lang="de-DE" sz="1400" dirty="0" smtClean="0"/>
              <a:t> from thier fairy tale </a:t>
            </a:r>
            <a:r>
              <a:rPr lang="de-DE" sz="1400" dirty="0" smtClean="0"/>
              <a:t>publication. Students </a:t>
            </a:r>
            <a:r>
              <a:rPr lang="de-DE" sz="1400" dirty="0" smtClean="0"/>
              <a:t>who want to know more can find them in Wikipedia in German or English. </a:t>
            </a:r>
            <a:r>
              <a:rPr lang="de-DE" sz="1400" dirty="0" smtClean="0"/>
              <a:t>This site appears to be well done and documented.</a:t>
            </a:r>
          </a:p>
          <a:p>
            <a:r>
              <a:rPr lang="de-DE" sz="1400" dirty="0" smtClean="0"/>
              <a:t>LET STUDENTS KNOW THEY HAVE A TIMED TASK COMING UP! GET THEM READY &amp; MOTIVATED.</a:t>
            </a:r>
          </a:p>
          <a:p>
            <a:endParaRPr lang="en-US" sz="1400" dirty="0"/>
          </a:p>
        </p:txBody>
      </p:sp>
      <p:sp>
        <p:nvSpPr>
          <p:cNvPr id="4" name="Slide Number Placeholder 3"/>
          <p:cNvSpPr>
            <a:spLocks noGrp="1"/>
          </p:cNvSpPr>
          <p:nvPr>
            <p:ph type="sldNum" sz="quarter" idx="10"/>
          </p:nvPr>
        </p:nvSpPr>
        <p:spPr/>
        <p:txBody>
          <a:bodyPr/>
          <a:lstStyle/>
          <a:p>
            <a:fld id="{DBDA0648-6C30-48F3-BD1C-306395C4F28D}"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F3AB9A3E-19B5-418C-9A87-18ED4F6B0C3D}" type="datetimeFigureOut">
              <a:rPr lang="en-US" smtClean="0"/>
              <a:pPr/>
              <a:t>5/4/2009</a:t>
            </a:fld>
            <a:endParaRPr lang="en-US" dirty="0"/>
          </a:p>
        </p:txBody>
      </p:sp>
      <p:sp>
        <p:nvSpPr>
          <p:cNvPr id="17" name="Footer Placeholder 16"/>
          <p:cNvSpPr>
            <a:spLocks noGrp="1"/>
          </p:cNvSpPr>
          <p:nvPr>
            <p:ph type="ftr" sz="quarter" idx="11"/>
          </p:nvPr>
        </p:nvSpPr>
        <p:spPr/>
        <p:txBody>
          <a:bodyPr/>
          <a:lstStyle/>
          <a:p>
            <a:endParaRPr lang="en-US" dirty="0"/>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4D7E743D-CFD0-4160-9072-B6E66CFB695C}" type="slidenum">
              <a:rPr lang="en-US" smtClean="0"/>
              <a:pPr/>
              <a:t>‹#›</a:t>
            </a:fld>
            <a:endParaRPr lang="en-US" dirty="0"/>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3AB9A3E-19B5-418C-9A87-18ED4F6B0C3D}" type="datetimeFigureOut">
              <a:rPr lang="en-US" smtClean="0"/>
              <a:pPr/>
              <a:t>5/4/2009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D7E743D-CFD0-4160-9072-B6E66CFB695C}"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4D7E743D-CFD0-4160-9072-B6E66CFB695C}" type="slidenum">
              <a:rPr lang="en-US" smtClean="0"/>
              <a:pPr/>
              <a:t>‹#›</a:t>
            </a:fld>
            <a:endParaRPr lang="en-US" dirty="0"/>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3AB9A3E-19B5-418C-9A87-18ED4F6B0C3D}" type="datetimeFigureOut">
              <a:rPr lang="en-US" smtClean="0"/>
              <a:pPr/>
              <a:t>5/4/2009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F3AB9A3E-19B5-418C-9A87-18ED4F6B0C3D}" type="datetimeFigureOut">
              <a:rPr lang="en-US" smtClean="0"/>
              <a:pPr/>
              <a:t>5/4/2009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4361688" y="1026372"/>
            <a:ext cx="457200" cy="441325"/>
          </a:xfrm>
        </p:spPr>
        <p:txBody>
          <a:bodyPr/>
          <a:lstStyle/>
          <a:p>
            <a:fld id="{4D7E743D-CFD0-4160-9072-B6E66CFB695C}" type="slidenum">
              <a:rPr lang="en-US" smtClean="0"/>
              <a:pPr/>
              <a:t>‹#›</a:t>
            </a:fld>
            <a:endParaRPr lang="en-US" dirty="0"/>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dirty="0"/>
          </a:p>
        </p:txBody>
      </p:sp>
      <p:sp>
        <p:nvSpPr>
          <p:cNvPr id="4" name="Date Placeholder 3"/>
          <p:cNvSpPr>
            <a:spLocks noGrp="1"/>
          </p:cNvSpPr>
          <p:nvPr>
            <p:ph type="dt" sz="half" idx="10"/>
          </p:nvPr>
        </p:nvSpPr>
        <p:spPr/>
        <p:txBody>
          <a:bodyPr/>
          <a:lstStyle/>
          <a:p>
            <a:fld id="{F3AB9A3E-19B5-418C-9A87-18ED4F6B0C3D}" type="datetimeFigureOut">
              <a:rPr lang="en-US" smtClean="0"/>
              <a:pPr/>
              <a:t>5/4/2009</a:t>
            </a:fld>
            <a:endParaRPr lang="en-US" dirty="0"/>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4D7E743D-CFD0-4160-9072-B6E66CFB695C}" type="slidenum">
              <a:rPr lang="en-US" smtClean="0"/>
              <a:pPr/>
              <a:t>‹#›</a:t>
            </a:fld>
            <a:endParaRPr lang="en-US" dirty="0"/>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F3AB9A3E-19B5-418C-9A87-18ED4F6B0C3D}" type="datetimeFigureOut">
              <a:rPr lang="en-US" smtClean="0"/>
              <a:pPr/>
              <a:t>5/4/2009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D7E743D-CFD0-4160-9072-B6E66CFB695C}" type="slidenum">
              <a:rPr lang="en-US" smtClean="0"/>
              <a:pPr/>
              <a:t>‹#›</a:t>
            </a:fld>
            <a:endParaRPr lang="en-US" dirty="0"/>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F3AB9A3E-19B5-418C-9A87-18ED4F6B0C3D}" type="datetimeFigureOut">
              <a:rPr lang="en-US" smtClean="0"/>
              <a:pPr/>
              <a:t>5/4/2009</a:t>
            </a:fld>
            <a:endParaRPr lang="en-US" dirty="0"/>
          </a:p>
        </p:txBody>
      </p:sp>
      <p:sp>
        <p:nvSpPr>
          <p:cNvPr id="8" name="Footer Placeholder 7"/>
          <p:cNvSpPr>
            <a:spLocks noGrp="1"/>
          </p:cNvSpPr>
          <p:nvPr>
            <p:ph type="ftr" sz="quarter" idx="11"/>
          </p:nvPr>
        </p:nvSpPr>
        <p:spPr>
          <a:xfrm>
            <a:off x="304800" y="6409944"/>
            <a:ext cx="3581400" cy="365760"/>
          </a:xfrm>
        </p:spPr>
        <p:txBody>
          <a:bodyPr/>
          <a:lstStyle/>
          <a:p>
            <a:endParaRPr lang="en-US" dirty="0"/>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4D7E743D-CFD0-4160-9072-B6E66CFB695C}" type="slidenum">
              <a:rPr lang="en-US" smtClean="0"/>
              <a:pPr/>
              <a:t>‹#›</a:t>
            </a:fld>
            <a:endParaRPr lang="en-US" dirty="0"/>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3AB9A3E-19B5-418C-9A87-18ED4F6B0C3D}" type="datetimeFigureOut">
              <a:rPr lang="en-US" smtClean="0"/>
              <a:pPr/>
              <a:t>5/4/2009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a:xfrm>
            <a:off x="4343400" y="1036020"/>
            <a:ext cx="457200" cy="441325"/>
          </a:xfrm>
        </p:spPr>
        <p:txBody>
          <a:bodyPr/>
          <a:lstStyle/>
          <a:p>
            <a:fld id="{4D7E743D-CFD0-4160-9072-B6E66CFB695C}"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F3AB9A3E-19B5-418C-9A87-18ED4F6B0C3D}" type="datetimeFigureOut">
              <a:rPr lang="en-US" smtClean="0"/>
              <a:pPr/>
              <a:t>5/4/2009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4D7E743D-CFD0-4160-9072-B6E66CFB695C}"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4D7E743D-CFD0-4160-9072-B6E66CFB695C}" type="slidenum">
              <a:rPr lang="en-US" smtClean="0"/>
              <a:pPr/>
              <a:t>‹#›</a:t>
            </a:fld>
            <a:endParaRPr lang="en-US" dirty="0"/>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F3AB9A3E-19B5-418C-9A87-18ED4F6B0C3D}" type="datetimeFigureOut">
              <a:rPr lang="en-US" smtClean="0"/>
              <a:pPr/>
              <a:t>5/4/2009</a:t>
            </a:fld>
            <a:endParaRPr lang="en-US" dirty="0"/>
          </a:p>
        </p:txBody>
      </p:sp>
      <p:sp>
        <p:nvSpPr>
          <p:cNvPr id="6" name="Footer Placeholder 5"/>
          <p:cNvSpPr>
            <a:spLocks noGrp="1"/>
          </p:cNvSpPr>
          <p:nvPr>
            <p:ph type="ftr" sz="quarter" idx="11"/>
          </p:nvPr>
        </p:nvSpPr>
        <p:spPr>
          <a:xfrm>
            <a:off x="301752" y="6410848"/>
            <a:ext cx="3383280" cy="365760"/>
          </a:xfrm>
        </p:spPr>
        <p:txBody>
          <a:bodyPr/>
          <a:lstStyle/>
          <a:p>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4D7E743D-CFD0-4160-9072-B6E66CFB695C}" type="slidenum">
              <a:rPr lang="en-US" smtClean="0"/>
              <a:pPr/>
              <a:t>‹#›</a:t>
            </a:fld>
            <a:endParaRPr lang="en-US" dirty="0"/>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F3AB9A3E-19B5-418C-9A87-18ED4F6B0C3D}" type="datetimeFigureOut">
              <a:rPr lang="en-US" smtClean="0"/>
              <a:pPr/>
              <a:t>5/4/2009</a:t>
            </a:fld>
            <a:endParaRPr lang="en-US" dirty="0"/>
          </a:p>
        </p:txBody>
      </p:sp>
      <p:sp>
        <p:nvSpPr>
          <p:cNvPr id="6" name="Footer Placeholder 5"/>
          <p:cNvSpPr>
            <a:spLocks noGrp="1"/>
          </p:cNvSpPr>
          <p:nvPr>
            <p:ph type="ftr" sz="quarter" idx="11"/>
          </p:nvPr>
        </p:nvSpPr>
        <p:spPr>
          <a:xfrm>
            <a:off x="301752" y="6410848"/>
            <a:ext cx="3584448" cy="365760"/>
          </a:xfrm>
        </p:spPr>
        <p:txBody>
          <a:bodyPr/>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F3AB9A3E-19B5-418C-9A87-18ED4F6B0C3D}" type="datetimeFigureOut">
              <a:rPr lang="en-US" smtClean="0"/>
              <a:pPr/>
              <a:t>5/4/2009</a:t>
            </a:fld>
            <a:endParaRPr lang="en-US" dirty="0"/>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dirty="0"/>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4D7E743D-CFD0-4160-9072-B6E66CFB695C}" type="slidenum">
              <a:rPr lang="en-US" smtClean="0"/>
              <a:pPr/>
              <a:t>‹#›</a:t>
            </a:fld>
            <a:endParaRPr lang="en-US" dirty="0"/>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wmf"/><Relationship Id="rId3" Type="http://schemas.openxmlformats.org/officeDocument/2006/relationships/image" Target="../media/image3.wmf"/><Relationship Id="rId7" Type="http://schemas.openxmlformats.org/officeDocument/2006/relationships/image" Target="../media/image7.wmf"/><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wmf"/><Relationship Id="rId5" Type="http://schemas.openxmlformats.org/officeDocument/2006/relationships/image" Target="../media/image5.wmf"/><Relationship Id="rId4" Type="http://schemas.openxmlformats.org/officeDocument/2006/relationships/image" Target="../media/image4.jpeg"/><Relationship Id="rId9" Type="http://schemas.openxmlformats.org/officeDocument/2006/relationships/image" Target="../media/image9.wmf"/></Relationships>
</file>

<file path=ppt/slides/_rels/slide10.xml.rels><?xml version="1.0" encoding="UTF-8" standalone="yes"?>
<Relationships xmlns="http://schemas.openxmlformats.org/package/2006/relationships"><Relationship Id="rId8" Type="http://schemas.openxmlformats.org/officeDocument/2006/relationships/image" Target="../media/image17.wmf"/><Relationship Id="rId13" Type="http://schemas.openxmlformats.org/officeDocument/2006/relationships/image" Target="../media/image22.wmf"/><Relationship Id="rId3" Type="http://schemas.openxmlformats.org/officeDocument/2006/relationships/notesSlide" Target="../notesSlides/notesSlide10.xml"/><Relationship Id="rId7" Type="http://schemas.openxmlformats.org/officeDocument/2006/relationships/image" Target="../media/image16.wmf"/><Relationship Id="rId12" Type="http://schemas.openxmlformats.org/officeDocument/2006/relationships/image" Target="../media/image21.wmf"/><Relationship Id="rId2" Type="http://schemas.openxmlformats.org/officeDocument/2006/relationships/slideLayout" Target="../slideLayouts/slideLayout5.xml"/><Relationship Id="rId16" Type="http://schemas.openxmlformats.org/officeDocument/2006/relationships/image" Target="../media/image25.png"/><Relationship Id="rId1" Type="http://schemas.openxmlformats.org/officeDocument/2006/relationships/audio" Target="file:///C:\Users\Alanna\AppData\Local\Microsoft\Windows\Temporary%20Internet%20Files\Content.IE5\VYH9KXM6\MSj03883390000%5b1%5d.wav" TargetMode="External"/><Relationship Id="rId6" Type="http://schemas.openxmlformats.org/officeDocument/2006/relationships/image" Target="../media/image15.wmf"/><Relationship Id="rId11" Type="http://schemas.openxmlformats.org/officeDocument/2006/relationships/image" Target="../media/image20.wmf"/><Relationship Id="rId5" Type="http://schemas.openxmlformats.org/officeDocument/2006/relationships/image" Target="../media/image8.wmf"/><Relationship Id="rId15" Type="http://schemas.openxmlformats.org/officeDocument/2006/relationships/image" Target="../media/image24.wmf"/><Relationship Id="rId10" Type="http://schemas.openxmlformats.org/officeDocument/2006/relationships/image" Target="../media/image19.wmf"/><Relationship Id="rId4" Type="http://schemas.openxmlformats.org/officeDocument/2006/relationships/audio" Target="../media/audio1.wav"/><Relationship Id="rId9" Type="http://schemas.openxmlformats.org/officeDocument/2006/relationships/image" Target="../media/image18.wmf"/><Relationship Id="rId14" Type="http://schemas.openxmlformats.org/officeDocument/2006/relationships/image" Target="../media/image23.wmf"/></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8" Type="http://schemas.openxmlformats.org/officeDocument/2006/relationships/image" Target="../media/image30.wmf"/><Relationship Id="rId3" Type="http://schemas.openxmlformats.org/officeDocument/2006/relationships/notesSlide" Target="../notesSlides/notesSlide15.xml"/><Relationship Id="rId7" Type="http://schemas.openxmlformats.org/officeDocument/2006/relationships/image" Target="../media/image29.wmf"/><Relationship Id="rId2" Type="http://schemas.openxmlformats.org/officeDocument/2006/relationships/slideLayout" Target="../slideLayouts/slideLayout4.xml"/><Relationship Id="rId1" Type="http://schemas.openxmlformats.org/officeDocument/2006/relationships/audio" Target="file:///C:\Users\Alanna\Downloads\BMSdonkeyopening.wav" TargetMode="External"/><Relationship Id="rId6" Type="http://schemas.openxmlformats.org/officeDocument/2006/relationships/image" Target="../media/image28.wmf"/><Relationship Id="rId5" Type="http://schemas.openxmlformats.org/officeDocument/2006/relationships/image" Target="../media/image27.jpeg"/><Relationship Id="rId4" Type="http://schemas.openxmlformats.org/officeDocument/2006/relationships/image" Target="../media/image26.jpeg"/><Relationship Id="rId9" Type="http://schemas.openxmlformats.org/officeDocument/2006/relationships/image" Target="../media/image31.png"/></Relationships>
</file>

<file path=ppt/slides/_rels/slide16.xml.rels><?xml version="1.0" encoding="UTF-8" standalone="yes"?>
<Relationships xmlns="http://schemas.openxmlformats.org/package/2006/relationships"><Relationship Id="rId8" Type="http://schemas.openxmlformats.org/officeDocument/2006/relationships/image" Target="../media/image36.wmf"/><Relationship Id="rId3" Type="http://schemas.openxmlformats.org/officeDocument/2006/relationships/notesSlide" Target="../notesSlides/notesSlide16.xml"/><Relationship Id="rId7" Type="http://schemas.openxmlformats.org/officeDocument/2006/relationships/image" Target="../media/image35.wmf"/><Relationship Id="rId12" Type="http://schemas.openxmlformats.org/officeDocument/2006/relationships/image" Target="../media/image40.png"/><Relationship Id="rId2" Type="http://schemas.openxmlformats.org/officeDocument/2006/relationships/slideLayout" Target="../slideLayouts/slideLayout7.xml"/><Relationship Id="rId1" Type="http://schemas.openxmlformats.org/officeDocument/2006/relationships/audio" Target="file:///C:\Users\Alanna\Downloads\BSMDog.wav" TargetMode="External"/><Relationship Id="rId6" Type="http://schemas.openxmlformats.org/officeDocument/2006/relationships/image" Target="../media/image34.wmf"/><Relationship Id="rId11" Type="http://schemas.openxmlformats.org/officeDocument/2006/relationships/image" Target="../media/image39.gif"/><Relationship Id="rId5" Type="http://schemas.openxmlformats.org/officeDocument/2006/relationships/image" Target="../media/image33.jpeg"/><Relationship Id="rId10" Type="http://schemas.openxmlformats.org/officeDocument/2006/relationships/image" Target="../media/image38.wmf"/><Relationship Id="rId4" Type="http://schemas.openxmlformats.org/officeDocument/2006/relationships/image" Target="../media/image32.wmf"/><Relationship Id="rId9" Type="http://schemas.openxmlformats.org/officeDocument/2006/relationships/image" Target="../media/image37.png"/></Relationships>
</file>

<file path=ppt/slides/_rels/slide17.xml.rels><?xml version="1.0" encoding="UTF-8" standalone="yes"?>
<Relationships xmlns="http://schemas.openxmlformats.org/package/2006/relationships"><Relationship Id="rId8" Type="http://schemas.openxmlformats.org/officeDocument/2006/relationships/image" Target="../media/image44.wmf"/><Relationship Id="rId3" Type="http://schemas.openxmlformats.org/officeDocument/2006/relationships/notesSlide" Target="../notesSlides/notesSlide17.xml"/><Relationship Id="rId7" Type="http://schemas.openxmlformats.org/officeDocument/2006/relationships/image" Target="../media/image43.wmf"/><Relationship Id="rId12" Type="http://schemas.openxmlformats.org/officeDocument/2006/relationships/image" Target="../media/image47.png"/><Relationship Id="rId2" Type="http://schemas.openxmlformats.org/officeDocument/2006/relationships/slideLayout" Target="../slideLayouts/slideLayout7.xml"/><Relationship Id="rId1" Type="http://schemas.openxmlformats.org/officeDocument/2006/relationships/audio" Target="file:///C:\Users\Alanna\Downloads\BSMcat.wav" TargetMode="External"/><Relationship Id="rId6" Type="http://schemas.openxmlformats.org/officeDocument/2006/relationships/image" Target="../media/image42.wmf"/><Relationship Id="rId11" Type="http://schemas.openxmlformats.org/officeDocument/2006/relationships/image" Target="../media/image36.wmf"/><Relationship Id="rId5" Type="http://schemas.openxmlformats.org/officeDocument/2006/relationships/image" Target="../media/image34.wmf"/><Relationship Id="rId10" Type="http://schemas.openxmlformats.org/officeDocument/2006/relationships/image" Target="../media/image46.wmf"/><Relationship Id="rId4" Type="http://schemas.openxmlformats.org/officeDocument/2006/relationships/image" Target="../media/image41.jpeg"/><Relationship Id="rId9" Type="http://schemas.openxmlformats.org/officeDocument/2006/relationships/image" Target="../media/image45.png"/></Relationships>
</file>

<file path=ppt/slides/_rels/slide18.xml.rels><?xml version="1.0" encoding="UTF-8" standalone="yes"?>
<Relationships xmlns="http://schemas.openxmlformats.org/package/2006/relationships"><Relationship Id="rId8" Type="http://schemas.openxmlformats.org/officeDocument/2006/relationships/image" Target="../media/image50.wmf"/><Relationship Id="rId13" Type="http://schemas.openxmlformats.org/officeDocument/2006/relationships/image" Target="../media/image47.png"/><Relationship Id="rId3" Type="http://schemas.openxmlformats.org/officeDocument/2006/relationships/notesSlide" Target="../notesSlides/notesSlide18.xml"/><Relationship Id="rId7" Type="http://schemas.openxmlformats.org/officeDocument/2006/relationships/image" Target="../media/image49.png"/><Relationship Id="rId12" Type="http://schemas.openxmlformats.org/officeDocument/2006/relationships/image" Target="../media/image53.wmf"/><Relationship Id="rId2" Type="http://schemas.openxmlformats.org/officeDocument/2006/relationships/slideLayout" Target="../slideLayouts/slideLayout7.xml"/><Relationship Id="rId1" Type="http://schemas.openxmlformats.org/officeDocument/2006/relationships/audio" Target="file:///C:\Users\Alanna\Downloads\BSMrooster.wav" TargetMode="External"/><Relationship Id="rId6" Type="http://schemas.openxmlformats.org/officeDocument/2006/relationships/image" Target="../media/image42.wmf"/><Relationship Id="rId11" Type="http://schemas.openxmlformats.org/officeDocument/2006/relationships/image" Target="../media/image52.png"/><Relationship Id="rId5" Type="http://schemas.openxmlformats.org/officeDocument/2006/relationships/image" Target="../media/image34.wmf"/><Relationship Id="rId10" Type="http://schemas.openxmlformats.org/officeDocument/2006/relationships/image" Target="../media/image36.wmf"/><Relationship Id="rId4" Type="http://schemas.openxmlformats.org/officeDocument/2006/relationships/image" Target="../media/image48.jpeg"/><Relationship Id="rId9" Type="http://schemas.openxmlformats.org/officeDocument/2006/relationships/image" Target="../media/image51.png"/></Relationships>
</file>

<file path=ppt/slides/_rels/slide19.xml.rels><?xml version="1.0" encoding="UTF-8" standalone="yes"?>
<Relationships xmlns="http://schemas.openxmlformats.org/package/2006/relationships"><Relationship Id="rId8" Type="http://schemas.openxmlformats.org/officeDocument/2006/relationships/image" Target="../media/image58.wmf"/><Relationship Id="rId3" Type="http://schemas.openxmlformats.org/officeDocument/2006/relationships/notesSlide" Target="../notesSlides/notesSlide19.xml"/><Relationship Id="rId7" Type="http://schemas.openxmlformats.org/officeDocument/2006/relationships/image" Target="../media/image57.wmf"/><Relationship Id="rId2" Type="http://schemas.openxmlformats.org/officeDocument/2006/relationships/slideLayout" Target="../slideLayouts/slideLayout7.xml"/><Relationship Id="rId1" Type="http://schemas.openxmlformats.org/officeDocument/2006/relationships/audio" Target="file:///C:\Users\Alanna\Downloads\BSMmakingcamp.wav" TargetMode="External"/><Relationship Id="rId6" Type="http://schemas.openxmlformats.org/officeDocument/2006/relationships/image" Target="../media/image56.wmf"/><Relationship Id="rId11" Type="http://schemas.openxmlformats.org/officeDocument/2006/relationships/image" Target="../media/image47.png"/><Relationship Id="rId5" Type="http://schemas.openxmlformats.org/officeDocument/2006/relationships/image" Target="../media/image55.wmf"/><Relationship Id="rId10" Type="http://schemas.openxmlformats.org/officeDocument/2006/relationships/image" Target="../media/image60.wmf"/><Relationship Id="rId4" Type="http://schemas.openxmlformats.org/officeDocument/2006/relationships/image" Target="../media/image54.jpeg"/><Relationship Id="rId9" Type="http://schemas.openxmlformats.org/officeDocument/2006/relationships/image" Target="../media/image59.w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65.wmf"/><Relationship Id="rId13" Type="http://schemas.openxmlformats.org/officeDocument/2006/relationships/image" Target="../media/image69.wmf"/><Relationship Id="rId3" Type="http://schemas.openxmlformats.org/officeDocument/2006/relationships/notesSlide" Target="../notesSlides/notesSlide20.xml"/><Relationship Id="rId7" Type="http://schemas.openxmlformats.org/officeDocument/2006/relationships/image" Target="../media/image64.png"/><Relationship Id="rId12" Type="http://schemas.openxmlformats.org/officeDocument/2006/relationships/image" Target="../media/image68.wmf"/><Relationship Id="rId2" Type="http://schemas.openxmlformats.org/officeDocument/2006/relationships/slideLayout" Target="../slideLayouts/slideLayout7.xml"/><Relationship Id="rId1" Type="http://schemas.openxmlformats.org/officeDocument/2006/relationships/audio" Target="file:///C:\Users\Alanna\Downloads\BMSlookinthehouse.wav" TargetMode="External"/><Relationship Id="rId6" Type="http://schemas.openxmlformats.org/officeDocument/2006/relationships/image" Target="../media/image63.wmf"/><Relationship Id="rId11" Type="http://schemas.openxmlformats.org/officeDocument/2006/relationships/image" Target="../media/image67.wmf"/><Relationship Id="rId5" Type="http://schemas.openxmlformats.org/officeDocument/2006/relationships/image" Target="../media/image62.wmf"/><Relationship Id="rId15" Type="http://schemas.openxmlformats.org/officeDocument/2006/relationships/image" Target="../media/image47.png"/><Relationship Id="rId10" Type="http://schemas.openxmlformats.org/officeDocument/2006/relationships/image" Target="../media/image66.wmf"/><Relationship Id="rId4" Type="http://schemas.openxmlformats.org/officeDocument/2006/relationships/image" Target="../media/image61.png"/><Relationship Id="rId9" Type="http://schemas.openxmlformats.org/officeDocument/2006/relationships/image" Target="../media/image45.png"/><Relationship Id="rId14" Type="http://schemas.openxmlformats.org/officeDocument/2006/relationships/image" Target="../media/image70.png"/></Relationships>
</file>

<file path=ppt/slides/_rels/slide21.xml.rels><?xml version="1.0" encoding="UTF-8" standalone="yes"?>
<Relationships xmlns="http://schemas.openxmlformats.org/package/2006/relationships"><Relationship Id="rId8" Type="http://schemas.openxmlformats.org/officeDocument/2006/relationships/image" Target="../media/image47.png"/><Relationship Id="rId3" Type="http://schemas.openxmlformats.org/officeDocument/2006/relationships/notesSlide" Target="../notesSlides/notesSlide21.xml"/><Relationship Id="rId7" Type="http://schemas.openxmlformats.org/officeDocument/2006/relationships/image" Target="../media/image72.wmf"/><Relationship Id="rId2" Type="http://schemas.openxmlformats.org/officeDocument/2006/relationships/slideLayout" Target="../slideLayouts/slideLayout7.xml"/><Relationship Id="rId1" Type="http://schemas.openxmlformats.org/officeDocument/2006/relationships/audio" Target="file:///C:\Users\Alanna\Downloads\BMStheplan.wav" TargetMode="External"/><Relationship Id="rId6" Type="http://schemas.openxmlformats.org/officeDocument/2006/relationships/image" Target="../media/image49.png"/><Relationship Id="rId5" Type="http://schemas.openxmlformats.org/officeDocument/2006/relationships/image" Target="../media/image71.wmf"/><Relationship Id="rId4" Type="http://schemas.openxmlformats.org/officeDocument/2006/relationships/image" Target="../media/image63.wmf"/></Relationships>
</file>

<file path=ppt/slides/_rels/slide22.xml.rels><?xml version="1.0" encoding="UTF-8" standalone="yes"?>
<Relationships xmlns="http://schemas.openxmlformats.org/package/2006/relationships"><Relationship Id="rId8" Type="http://schemas.openxmlformats.org/officeDocument/2006/relationships/image" Target="../media/image77.wmf"/><Relationship Id="rId13" Type="http://schemas.openxmlformats.org/officeDocument/2006/relationships/image" Target="../media/image81.gif"/><Relationship Id="rId3" Type="http://schemas.openxmlformats.org/officeDocument/2006/relationships/notesSlide" Target="../notesSlides/notesSlide22.xml"/><Relationship Id="rId7" Type="http://schemas.openxmlformats.org/officeDocument/2006/relationships/image" Target="../media/image76.jpeg"/><Relationship Id="rId12" Type="http://schemas.openxmlformats.org/officeDocument/2006/relationships/image" Target="../media/image80.png"/><Relationship Id="rId2" Type="http://schemas.openxmlformats.org/officeDocument/2006/relationships/slideLayout" Target="../slideLayouts/slideLayout7.xml"/><Relationship Id="rId1" Type="http://schemas.openxmlformats.org/officeDocument/2006/relationships/audio" Target="file:///C:\Users\Alanna\Downloads\BMSrobbersfirstscare.wav" TargetMode="External"/><Relationship Id="rId6" Type="http://schemas.openxmlformats.org/officeDocument/2006/relationships/image" Target="../media/image75.wmf"/><Relationship Id="rId11" Type="http://schemas.openxmlformats.org/officeDocument/2006/relationships/image" Target="../media/image79.wmf"/><Relationship Id="rId5" Type="http://schemas.openxmlformats.org/officeDocument/2006/relationships/image" Target="../media/image74.wmf"/><Relationship Id="rId10" Type="http://schemas.openxmlformats.org/officeDocument/2006/relationships/image" Target="../media/image78.png"/><Relationship Id="rId4" Type="http://schemas.openxmlformats.org/officeDocument/2006/relationships/image" Target="../media/image73.wmf"/><Relationship Id="rId9" Type="http://schemas.openxmlformats.org/officeDocument/2006/relationships/image" Target="../media/image67.wmf"/><Relationship Id="rId14" Type="http://schemas.openxmlformats.org/officeDocument/2006/relationships/image" Target="../media/image47.png"/></Relationships>
</file>

<file path=ppt/slides/_rels/slide23.xml.rels><?xml version="1.0" encoding="UTF-8" standalone="yes"?>
<Relationships xmlns="http://schemas.openxmlformats.org/package/2006/relationships"><Relationship Id="rId8" Type="http://schemas.openxmlformats.org/officeDocument/2006/relationships/image" Target="../media/image84.wmf"/><Relationship Id="rId13" Type="http://schemas.openxmlformats.org/officeDocument/2006/relationships/image" Target="../media/image47.png"/><Relationship Id="rId3" Type="http://schemas.openxmlformats.org/officeDocument/2006/relationships/notesSlide" Target="../notesSlides/notesSlide23.xml"/><Relationship Id="rId7" Type="http://schemas.openxmlformats.org/officeDocument/2006/relationships/image" Target="../media/image58.wmf"/><Relationship Id="rId12" Type="http://schemas.openxmlformats.org/officeDocument/2006/relationships/image" Target="../media/image86.wmf"/><Relationship Id="rId2" Type="http://schemas.openxmlformats.org/officeDocument/2006/relationships/slideLayout" Target="../slideLayouts/slideLayout7.xml"/><Relationship Id="rId1" Type="http://schemas.openxmlformats.org/officeDocument/2006/relationships/audio" Target="file:///C:\Users\Alanna\Downloads\BMSbedtimeinthehouse.wav" TargetMode="External"/><Relationship Id="rId6" Type="http://schemas.openxmlformats.org/officeDocument/2006/relationships/image" Target="../media/image83.jpeg"/><Relationship Id="rId11" Type="http://schemas.openxmlformats.org/officeDocument/2006/relationships/image" Target="../media/image57.wmf"/><Relationship Id="rId5" Type="http://schemas.openxmlformats.org/officeDocument/2006/relationships/image" Target="../media/image55.wmf"/><Relationship Id="rId10" Type="http://schemas.openxmlformats.org/officeDocument/2006/relationships/image" Target="../media/image64.png"/><Relationship Id="rId4" Type="http://schemas.openxmlformats.org/officeDocument/2006/relationships/image" Target="../media/image82.wmf"/><Relationship Id="rId9" Type="http://schemas.openxmlformats.org/officeDocument/2006/relationships/image" Target="../media/image85.wmf"/></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7" Type="http://schemas.openxmlformats.org/officeDocument/2006/relationships/image" Target="../media/image47.png"/><Relationship Id="rId2" Type="http://schemas.openxmlformats.org/officeDocument/2006/relationships/slideLayout" Target="../slideLayouts/slideLayout7.xml"/><Relationship Id="rId1" Type="http://schemas.openxmlformats.org/officeDocument/2006/relationships/audio" Target="file:///C:\Users\Alanna\Downloads\BMSorderstogobacktohouse.wav" TargetMode="External"/><Relationship Id="rId6" Type="http://schemas.openxmlformats.org/officeDocument/2006/relationships/image" Target="../media/image62.wmf"/><Relationship Id="rId5" Type="http://schemas.openxmlformats.org/officeDocument/2006/relationships/image" Target="../media/image87.jpeg"/><Relationship Id="rId4" Type="http://schemas.openxmlformats.org/officeDocument/2006/relationships/image" Target="../media/image54.jpeg"/></Relationships>
</file>

<file path=ppt/slides/_rels/slide25.xml.rels><?xml version="1.0" encoding="UTF-8" standalone="yes"?>
<Relationships xmlns="http://schemas.openxmlformats.org/package/2006/relationships"><Relationship Id="rId8" Type="http://schemas.openxmlformats.org/officeDocument/2006/relationships/image" Target="../media/image91.png"/><Relationship Id="rId3" Type="http://schemas.openxmlformats.org/officeDocument/2006/relationships/notesSlide" Target="../notesSlides/notesSlide25.xml"/><Relationship Id="rId7" Type="http://schemas.openxmlformats.org/officeDocument/2006/relationships/image" Target="../media/image90.wmf"/><Relationship Id="rId2" Type="http://schemas.openxmlformats.org/officeDocument/2006/relationships/slideLayout" Target="../slideLayouts/slideLayout7.xml"/><Relationship Id="rId1" Type="http://schemas.openxmlformats.org/officeDocument/2006/relationships/audio" Target="file:///C:\Users\Alanna\Downloads\BMSanimalsattack.wav" TargetMode="External"/><Relationship Id="rId6" Type="http://schemas.openxmlformats.org/officeDocument/2006/relationships/image" Target="../media/image72.wmf"/><Relationship Id="rId5" Type="http://schemas.openxmlformats.org/officeDocument/2006/relationships/image" Target="../media/image89.wmf"/><Relationship Id="rId4" Type="http://schemas.openxmlformats.org/officeDocument/2006/relationships/image" Target="../media/image88.jpeg"/></Relationships>
</file>

<file path=ppt/slides/_rels/slide26.xml.rels><?xml version="1.0" encoding="UTF-8" standalone="yes"?>
<Relationships xmlns="http://schemas.openxmlformats.org/package/2006/relationships"><Relationship Id="rId8" Type="http://schemas.openxmlformats.org/officeDocument/2006/relationships/image" Target="../media/image84.wmf"/><Relationship Id="rId13" Type="http://schemas.openxmlformats.org/officeDocument/2006/relationships/image" Target="../media/image98.wmf"/><Relationship Id="rId3" Type="http://schemas.openxmlformats.org/officeDocument/2006/relationships/notesSlide" Target="../notesSlides/notesSlide26.xml"/><Relationship Id="rId7" Type="http://schemas.openxmlformats.org/officeDocument/2006/relationships/image" Target="../media/image94.jpeg"/><Relationship Id="rId12" Type="http://schemas.openxmlformats.org/officeDocument/2006/relationships/image" Target="../media/image97.png"/><Relationship Id="rId2" Type="http://schemas.openxmlformats.org/officeDocument/2006/relationships/slideLayout" Target="../slideLayouts/slideLayout7.xml"/><Relationship Id="rId1" Type="http://schemas.openxmlformats.org/officeDocument/2006/relationships/audio" Target="file:///C:\Users\Alanna\Downloads\BMStherobbersreport.wav" TargetMode="External"/><Relationship Id="rId6" Type="http://schemas.openxmlformats.org/officeDocument/2006/relationships/image" Target="../media/image82.wmf"/><Relationship Id="rId11" Type="http://schemas.openxmlformats.org/officeDocument/2006/relationships/image" Target="../media/image64.png"/><Relationship Id="rId5" Type="http://schemas.openxmlformats.org/officeDocument/2006/relationships/image" Target="../media/image93.wmf"/><Relationship Id="rId10" Type="http://schemas.openxmlformats.org/officeDocument/2006/relationships/image" Target="../media/image96.wmf"/><Relationship Id="rId4" Type="http://schemas.openxmlformats.org/officeDocument/2006/relationships/image" Target="../media/image92.wmf"/><Relationship Id="rId9" Type="http://schemas.openxmlformats.org/officeDocument/2006/relationships/image" Target="../media/image95.jpeg"/><Relationship Id="rId14" Type="http://schemas.openxmlformats.org/officeDocument/2006/relationships/image" Target="../media/image99.wmf"/></Relationships>
</file>

<file path=ppt/slides/_rels/slide27.xml.rels><?xml version="1.0" encoding="UTF-8" standalone="yes"?>
<Relationships xmlns="http://schemas.openxmlformats.org/package/2006/relationships"><Relationship Id="rId8" Type="http://schemas.openxmlformats.org/officeDocument/2006/relationships/image" Target="../media/image104.wmf"/><Relationship Id="rId3" Type="http://schemas.openxmlformats.org/officeDocument/2006/relationships/notesSlide" Target="../notesSlides/notesSlide27.xml"/><Relationship Id="rId7" Type="http://schemas.openxmlformats.org/officeDocument/2006/relationships/image" Target="../media/image103.wmf"/><Relationship Id="rId2" Type="http://schemas.openxmlformats.org/officeDocument/2006/relationships/slideLayout" Target="../slideLayouts/slideLayout3.xml"/><Relationship Id="rId1" Type="http://schemas.openxmlformats.org/officeDocument/2006/relationships/audio" Target="file:///C:\Users\Alanna\Downloads\BMSconclusion.wav" TargetMode="External"/><Relationship Id="rId6" Type="http://schemas.openxmlformats.org/officeDocument/2006/relationships/image" Target="../media/image102.wmf"/><Relationship Id="rId5" Type="http://schemas.openxmlformats.org/officeDocument/2006/relationships/image" Target="../media/image101.wmf"/><Relationship Id="rId4" Type="http://schemas.openxmlformats.org/officeDocument/2006/relationships/image" Target="../media/image100.jpeg"/><Relationship Id="rId9" Type="http://schemas.openxmlformats.org/officeDocument/2006/relationships/image" Target="../media/image97.png"/></Relationships>
</file>

<file path=ppt/slides/_rels/slide28.xml.rels><?xml version="1.0" encoding="UTF-8" standalone="yes"?>
<Relationships xmlns="http://schemas.openxmlformats.org/package/2006/relationships"><Relationship Id="rId8" Type="http://schemas.openxmlformats.org/officeDocument/2006/relationships/hyperlink" Target="http://www.youtube.com/watch?v=vCvDxSaYWfk" TargetMode="External"/><Relationship Id="rId3" Type="http://schemas.openxmlformats.org/officeDocument/2006/relationships/image" Target="../media/image105.jpeg"/><Relationship Id="rId7" Type="http://schemas.openxmlformats.org/officeDocument/2006/relationships/hyperlink" Target="http://www.youtube.com/watch?v=tYkFT_Amluo&amp;feature=related" TargetMode="External"/><Relationship Id="rId2" Type="http://schemas.openxmlformats.org/officeDocument/2006/relationships/notesSlide" Target="../notesSlides/notesSlide28.xml"/><Relationship Id="rId1" Type="http://schemas.openxmlformats.org/officeDocument/2006/relationships/slideLayout" Target="../slideLayouts/slideLayout6.xml"/><Relationship Id="rId6" Type="http://schemas.openxmlformats.org/officeDocument/2006/relationships/hyperlink" Target="http://www.3sat.de/3sat.php?http://www.3sat.de/kulturzeit/lesezeit/112509/index.html" TargetMode="External"/><Relationship Id="rId5" Type="http://schemas.openxmlformats.org/officeDocument/2006/relationships/hyperlink" Target="http://www.youtube.com/watch?v=88teMWNl7n0&amp;feature=related" TargetMode="External"/><Relationship Id="rId10" Type="http://schemas.openxmlformats.org/officeDocument/2006/relationships/hyperlink" Target="http://www.youtube.com/watch?v=sdsbfFaFg20&amp;feature=channel" TargetMode="External"/><Relationship Id="rId4" Type="http://schemas.openxmlformats.org/officeDocument/2006/relationships/hyperlink" Target="http://www.youtube.com/watch?v=-vxROMN4Fio&amp;NR=1" TargetMode="External"/><Relationship Id="rId9" Type="http://schemas.openxmlformats.org/officeDocument/2006/relationships/hyperlink" Target="http://www.youtube.com/watch?v=bvKYN_E-wuA" TargetMode="External"/></Relationships>
</file>

<file path=ppt/slides/_rels/slide29.xml.rels><?xml version="1.0" encoding="UTF-8" standalone="yes"?>
<Relationships xmlns="http://schemas.openxmlformats.org/package/2006/relationships"><Relationship Id="rId8" Type="http://schemas.openxmlformats.org/officeDocument/2006/relationships/hyperlink" Target="http://de.wikipedia.org/wiki/Romantik#Motive_der_Romantik" TargetMode="External"/><Relationship Id="rId3" Type="http://schemas.openxmlformats.org/officeDocument/2006/relationships/hyperlink" Target="http://gutenberg.spiegel.de/" TargetMode="External"/><Relationship Id="rId7" Type="http://schemas.openxmlformats.org/officeDocument/2006/relationships/hyperlink" Target="http://www.allposters.com/" TargetMode="External"/><Relationship Id="rId2" Type="http://schemas.openxmlformats.org/officeDocument/2006/relationships/notesSlide" Target="../notesSlides/notesSlide29.xml"/><Relationship Id="rId1" Type="http://schemas.openxmlformats.org/officeDocument/2006/relationships/slideLayout" Target="../slideLayouts/slideLayout4.xml"/><Relationship Id="rId6" Type="http://schemas.openxmlformats.org/officeDocument/2006/relationships/hyperlink" Target="http://www.vorleser.net/html/grimm.html" TargetMode="External"/><Relationship Id="rId5" Type="http://schemas.openxmlformats.org/officeDocument/2006/relationships/hyperlink" Target="http://www.vorleser.net/" TargetMode="External"/><Relationship Id="rId10" Type="http://schemas.openxmlformats.org/officeDocument/2006/relationships/hyperlink" Target="http://www.grimms.de/contenido/cms/front_content.php" TargetMode="External"/><Relationship Id="rId4" Type="http://schemas.openxmlformats.org/officeDocument/2006/relationships/hyperlink" Target="http://gutenberg.spiegel.de/?id=5&amp;xid=969&amp;kapitel=266&amp;cHash=b2042df08bstadtmu1" TargetMode="External"/><Relationship Id="rId9" Type="http://schemas.openxmlformats.org/officeDocument/2006/relationships/hyperlink" Target="http://de.wikipedia.org/wiki/Wilhelm_Grimm"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1.wmf"/></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hyperlink" Target="http://www.wga.hu/index1.html" TargetMode="External"/><Relationship Id="rId3" Type="http://schemas.openxmlformats.org/officeDocument/2006/relationships/hyperlink" Target="http://de.wikipedia.org/wiki/Romantik#Motive_der_Romantik" TargetMode="External"/><Relationship Id="rId7" Type="http://schemas.openxmlformats.org/officeDocument/2006/relationships/hyperlink" Target="http://www.wga.hu/music1/19_cent/mendelssohn_hebrides.html"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hyperlink" Target="http://www.allposters.com/gallery.asp?startat=/getthumb.asp&amp;CID=18eae1a1b29640939357ce00064115d3&amp;sortby=&amp;c=c&amp;page=1&amp;Search=64408" TargetMode="External"/><Relationship Id="rId5" Type="http://schemas.openxmlformats.org/officeDocument/2006/relationships/hyperlink" Target="http://www.allposters.com/gallery.asp?startat=/getthumb.asp&amp;CID=18eae1a1b29640939357ce00064115d3&amp;sortby=&amp;c=c&amp;page=1&amp;Search=22662" TargetMode="External"/><Relationship Id="rId4" Type="http://schemas.openxmlformats.org/officeDocument/2006/relationships/hyperlink" Target="http://www.allposters.com/gallery.asp?startat=/getthumb.asp&amp;CID=18eae1a1b29640939357ce00064115d3&amp;sortby=&amp;c=c&amp;page=1&amp;Search=24481"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8.xml"/><Relationship Id="rId1" Type="http://schemas.openxmlformats.org/officeDocument/2006/relationships/slideLayout" Target="../slideLayouts/slideLayout8.xml"/><Relationship Id="rId4" Type="http://schemas.openxmlformats.org/officeDocument/2006/relationships/image" Target="../media/image14.jpeg"/></Relationships>
</file>

<file path=ppt/slides/_rels/slide9.xml.rels><?xml version="1.0" encoding="UTF-8" standalone="yes"?>
<Relationships xmlns="http://schemas.openxmlformats.org/package/2006/relationships"><Relationship Id="rId3" Type="http://schemas.openxmlformats.org/officeDocument/2006/relationships/hyperlink" Target="http://de.wikipedia.org/wiki/Wilhelm_Grimm"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hyperlink" Target="http://www.grimms.de/contenido/cms/front_content.php"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descr="C:\Users\Alanna\AppData\Local\Microsoft\Windows\Temporary Internet Files\Content.IE5\QPQ5R7SB\MCj04124260000[1].wmf"/>
          <p:cNvPicPr>
            <a:picLocks noChangeAspect="1" noChangeArrowheads="1"/>
          </p:cNvPicPr>
          <p:nvPr/>
        </p:nvPicPr>
        <p:blipFill>
          <a:blip r:embed="rId3"/>
          <a:srcRect/>
          <a:stretch>
            <a:fillRect/>
          </a:stretch>
        </p:blipFill>
        <p:spPr bwMode="auto">
          <a:xfrm rot="955138">
            <a:off x="7665140" y="2504274"/>
            <a:ext cx="1271879" cy="1687116"/>
          </a:xfrm>
          <a:prstGeom prst="rect">
            <a:avLst/>
          </a:prstGeom>
          <a:noFill/>
        </p:spPr>
      </p:pic>
      <p:sp>
        <p:nvSpPr>
          <p:cNvPr id="3" name="Subtitle 2"/>
          <p:cNvSpPr>
            <a:spLocks noGrp="1"/>
          </p:cNvSpPr>
          <p:nvPr>
            <p:ph type="subTitle" idx="1"/>
          </p:nvPr>
        </p:nvSpPr>
        <p:spPr>
          <a:xfrm>
            <a:off x="1447800" y="2743200"/>
            <a:ext cx="6400800" cy="457200"/>
          </a:xfrm>
        </p:spPr>
        <p:txBody>
          <a:bodyPr>
            <a:normAutofit fontScale="62500" lnSpcReduction="20000"/>
          </a:bodyPr>
          <a:lstStyle/>
          <a:p>
            <a:r>
              <a:rPr lang="de-DE" sz="2400" dirty="0" smtClean="0">
                <a:solidFill>
                  <a:schemeClr val="accent3">
                    <a:lumMod val="75000"/>
                  </a:schemeClr>
                </a:solidFill>
                <a:effectLst>
                  <a:outerShdw blurRad="38100" dist="38100" dir="2700000" algn="tl">
                    <a:srgbClr val="000000">
                      <a:alpha val="43137"/>
                    </a:srgbClr>
                  </a:outerShdw>
                </a:effectLst>
              </a:rPr>
              <a:t>Was? WOHER? wIE? Wann? Warum? Wer?</a:t>
            </a:r>
            <a:endParaRPr lang="en-US" sz="2400" dirty="0">
              <a:solidFill>
                <a:schemeClr val="accent3">
                  <a:lumMod val="75000"/>
                </a:schemeClr>
              </a:solidFill>
              <a:effectLst>
                <a:outerShdw blurRad="38100" dist="38100" dir="2700000" algn="tl">
                  <a:srgbClr val="000000">
                    <a:alpha val="43137"/>
                  </a:srgbClr>
                </a:outerShdw>
              </a:effectLst>
            </a:endParaRPr>
          </a:p>
        </p:txBody>
      </p:sp>
      <p:sp>
        <p:nvSpPr>
          <p:cNvPr id="2" name="Title 1"/>
          <p:cNvSpPr>
            <a:spLocks noGrp="1"/>
          </p:cNvSpPr>
          <p:nvPr>
            <p:ph type="ctrTitle"/>
          </p:nvPr>
        </p:nvSpPr>
        <p:spPr>
          <a:solidFill>
            <a:schemeClr val="accent6">
              <a:lumMod val="40000"/>
              <a:lumOff val="60000"/>
            </a:schemeClr>
          </a:solidFill>
        </p:spPr>
        <p:txBody>
          <a:bodyPr>
            <a:normAutofit/>
          </a:bodyPr>
          <a:lstStyle/>
          <a:p>
            <a:r>
              <a:rPr lang="en-US" sz="4400" b="1" spc="600" dirty="0" smtClean="0">
                <a:solidFill>
                  <a:schemeClr val="accent3">
                    <a:lumMod val="75000"/>
                  </a:schemeClr>
                </a:solidFill>
                <a:effectLst>
                  <a:outerShdw blurRad="38100" dist="38100" dir="2700000" algn="tl">
                    <a:srgbClr val="000000">
                      <a:alpha val="43137"/>
                    </a:srgbClr>
                  </a:outerShdw>
                </a:effectLst>
              </a:rPr>
              <a:t>M</a:t>
            </a:r>
            <a:r>
              <a:rPr lang="de-DE" sz="4400" b="1" spc="600" dirty="0" smtClean="0">
                <a:solidFill>
                  <a:schemeClr val="accent3">
                    <a:lumMod val="75000"/>
                  </a:schemeClr>
                </a:solidFill>
                <a:effectLst>
                  <a:outerShdw blurRad="38100" dist="38100" dir="2700000" algn="tl">
                    <a:srgbClr val="000000">
                      <a:alpha val="43137"/>
                    </a:srgbClr>
                  </a:outerShdw>
                </a:effectLst>
              </a:rPr>
              <a:t>ÄRCHEN </a:t>
            </a:r>
            <a:r>
              <a:rPr lang="de-DE" sz="4400" b="1" spc="600" smtClean="0">
                <a:solidFill>
                  <a:schemeClr val="accent3">
                    <a:lumMod val="75000"/>
                  </a:schemeClr>
                </a:solidFill>
                <a:effectLst>
                  <a:outerShdw blurRad="38100" dist="38100" dir="2700000" algn="tl">
                    <a:srgbClr val="000000">
                      <a:alpha val="43137"/>
                    </a:srgbClr>
                  </a:outerShdw>
                </a:effectLst>
              </a:rPr>
              <a:t>und ROMANTIK</a:t>
            </a:r>
            <a:endParaRPr lang="en-US" sz="4400" b="1" spc="600" dirty="0">
              <a:solidFill>
                <a:schemeClr val="accent3">
                  <a:lumMod val="75000"/>
                </a:schemeClr>
              </a:solidFill>
              <a:effectLst>
                <a:outerShdw blurRad="38100" dist="38100" dir="2700000" algn="tl">
                  <a:srgbClr val="000000">
                    <a:alpha val="43137"/>
                  </a:srgbClr>
                </a:outerShdw>
              </a:effectLst>
            </a:endParaRPr>
          </a:p>
        </p:txBody>
      </p:sp>
      <p:pic>
        <p:nvPicPr>
          <p:cNvPr id="1028" name="Picture 4" descr="C:\Users\Alanna\AppData\Local\Microsoft\Windows\Temporary Internet Files\Content.IE5\1PFJ43OC\MPj04386760000[1].jpg"/>
          <p:cNvPicPr>
            <a:picLocks noChangeAspect="1" noChangeArrowheads="1"/>
          </p:cNvPicPr>
          <p:nvPr/>
        </p:nvPicPr>
        <p:blipFill>
          <a:blip r:embed="rId4" cstate="print"/>
          <a:srcRect/>
          <a:stretch>
            <a:fillRect/>
          </a:stretch>
        </p:blipFill>
        <p:spPr bwMode="auto">
          <a:xfrm>
            <a:off x="2895600" y="3276600"/>
            <a:ext cx="3898238" cy="2766492"/>
          </a:xfrm>
          <a:prstGeom prst="rect">
            <a:avLst/>
          </a:prstGeom>
          <a:noFill/>
        </p:spPr>
      </p:pic>
      <p:pic>
        <p:nvPicPr>
          <p:cNvPr id="1030" name="Picture 6" descr="C:\Users\Alanna\AppData\Local\Microsoft\Windows\Temporary Internet Files\Content.IE5\00Z3I0AZ\MCj04321270000[1].wmf"/>
          <p:cNvPicPr>
            <a:picLocks noChangeAspect="1" noChangeArrowheads="1"/>
          </p:cNvPicPr>
          <p:nvPr/>
        </p:nvPicPr>
        <p:blipFill>
          <a:blip r:embed="rId5"/>
          <a:srcRect/>
          <a:stretch>
            <a:fillRect/>
          </a:stretch>
        </p:blipFill>
        <p:spPr bwMode="auto">
          <a:xfrm rot="20219207">
            <a:off x="454626" y="2857136"/>
            <a:ext cx="1260322" cy="1412875"/>
          </a:xfrm>
          <a:prstGeom prst="rect">
            <a:avLst/>
          </a:prstGeom>
          <a:noFill/>
        </p:spPr>
      </p:pic>
      <p:pic>
        <p:nvPicPr>
          <p:cNvPr id="1031" name="Picture 7" descr="C:\Users\Alanna\AppData\Local\Microsoft\Windows\Temporary Internet Files\Content.IE5\QPQ5R7SB\MCj04324130000[1].wmf"/>
          <p:cNvPicPr>
            <a:picLocks noChangeAspect="1" noChangeArrowheads="1"/>
          </p:cNvPicPr>
          <p:nvPr/>
        </p:nvPicPr>
        <p:blipFill>
          <a:blip r:embed="rId6"/>
          <a:srcRect/>
          <a:stretch>
            <a:fillRect/>
          </a:stretch>
        </p:blipFill>
        <p:spPr bwMode="auto">
          <a:xfrm>
            <a:off x="304800" y="4724400"/>
            <a:ext cx="941957" cy="1530350"/>
          </a:xfrm>
          <a:prstGeom prst="rect">
            <a:avLst/>
          </a:prstGeom>
          <a:noFill/>
        </p:spPr>
      </p:pic>
      <p:pic>
        <p:nvPicPr>
          <p:cNvPr id="1033" name="Picture 9" descr="C:\Users\Alanna\AppData\Local\Microsoft\Windows\Temporary Internet Files\Content.IE5\1IW4DMKT\MCj01160760000[1].wmf"/>
          <p:cNvPicPr>
            <a:picLocks noChangeAspect="1" noChangeArrowheads="1"/>
          </p:cNvPicPr>
          <p:nvPr/>
        </p:nvPicPr>
        <p:blipFill>
          <a:blip r:embed="rId7"/>
          <a:srcRect/>
          <a:stretch>
            <a:fillRect/>
          </a:stretch>
        </p:blipFill>
        <p:spPr bwMode="auto">
          <a:xfrm>
            <a:off x="1295400" y="4191000"/>
            <a:ext cx="1460297" cy="1484071"/>
          </a:xfrm>
          <a:prstGeom prst="rect">
            <a:avLst/>
          </a:prstGeom>
          <a:noFill/>
        </p:spPr>
      </p:pic>
      <p:pic>
        <p:nvPicPr>
          <p:cNvPr id="1034" name="Picture 10" descr="C:\Users\Alanna\AppData\Local\Microsoft\Windows\Temporary Internet Files\Content.IE5\1IW4DMKT\MCj04123680000[1].wmf"/>
          <p:cNvPicPr>
            <a:picLocks noChangeAspect="1" noChangeArrowheads="1"/>
          </p:cNvPicPr>
          <p:nvPr/>
        </p:nvPicPr>
        <p:blipFill>
          <a:blip r:embed="rId8"/>
          <a:srcRect/>
          <a:stretch>
            <a:fillRect/>
          </a:stretch>
        </p:blipFill>
        <p:spPr bwMode="auto">
          <a:xfrm>
            <a:off x="7086600" y="3581400"/>
            <a:ext cx="999313" cy="1489075"/>
          </a:xfrm>
          <a:prstGeom prst="rect">
            <a:avLst/>
          </a:prstGeom>
          <a:noFill/>
        </p:spPr>
      </p:pic>
      <p:pic>
        <p:nvPicPr>
          <p:cNvPr id="1036" name="Picture 12" descr="C:\Users\Alanna\AppData\Local\Microsoft\Windows\Temporary Internet Files\Content.IE5\QPQ5R7SB\MCj01159100000[1].wmf"/>
          <p:cNvPicPr>
            <a:picLocks noChangeAspect="1" noChangeArrowheads="1"/>
          </p:cNvPicPr>
          <p:nvPr/>
        </p:nvPicPr>
        <p:blipFill>
          <a:blip r:embed="rId9"/>
          <a:srcRect/>
          <a:stretch>
            <a:fillRect/>
          </a:stretch>
        </p:blipFill>
        <p:spPr bwMode="auto">
          <a:xfrm>
            <a:off x="7010400" y="5257800"/>
            <a:ext cx="1838728" cy="1031503"/>
          </a:xfrm>
          <a:prstGeom prst="rect">
            <a:avLst/>
          </a:prstGeom>
          <a:noFill/>
        </p:spPr>
      </p:pic>
    </p:spTree>
  </p:cSld>
  <p:clrMapOvr>
    <a:masterClrMapping/>
  </p:clrMapOvr>
  <p:transition>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idx="1"/>
          </p:nvPr>
        </p:nvSpPr>
        <p:spPr>
          <a:xfrm>
            <a:off x="609600" y="1447800"/>
            <a:ext cx="8147305" cy="731520"/>
          </a:xfrm>
        </p:spPr>
        <p:txBody>
          <a:bodyPr/>
          <a:lstStyle/>
          <a:p>
            <a:pPr algn="ctr"/>
            <a:r>
              <a:rPr lang="de-DE" sz="3200" dirty="0" smtClean="0"/>
              <a:t>Wie heissen sie </a:t>
            </a:r>
            <a:r>
              <a:rPr lang="de-DE" sz="3200" u="sng" dirty="0" smtClean="0"/>
              <a:t>auf Deutsch</a:t>
            </a:r>
            <a:r>
              <a:rPr lang="de-DE" sz="3200" dirty="0" smtClean="0"/>
              <a:t>?</a:t>
            </a:r>
            <a:endParaRPr lang="en-US" sz="3200" dirty="0"/>
          </a:p>
        </p:txBody>
      </p:sp>
      <p:sp>
        <p:nvSpPr>
          <p:cNvPr id="8" name="Content Placeholder 7"/>
          <p:cNvSpPr>
            <a:spLocks noGrp="1"/>
          </p:cNvSpPr>
          <p:nvPr>
            <p:ph sz="quarter" idx="2"/>
          </p:nvPr>
        </p:nvSpPr>
        <p:spPr>
          <a:xfrm>
            <a:off x="4800600" y="2471382"/>
            <a:ext cx="4038600" cy="4081817"/>
          </a:xfrm>
        </p:spPr>
        <p:txBody>
          <a:bodyPr>
            <a:normAutofit fontScale="92500" lnSpcReduction="20000"/>
          </a:bodyPr>
          <a:lstStyle/>
          <a:p>
            <a:pPr>
              <a:buNone/>
            </a:pPr>
            <a:r>
              <a:rPr lang="de-DE" dirty="0" smtClean="0"/>
              <a:t> </a:t>
            </a:r>
          </a:p>
          <a:p>
            <a:r>
              <a:rPr lang="de-DE" sz="3000" dirty="0" smtClean="0"/>
              <a:t>Schneewittchen</a:t>
            </a:r>
          </a:p>
          <a:p>
            <a:r>
              <a:rPr lang="de-DE" sz="3000" dirty="0" smtClean="0"/>
              <a:t>Dornröschen</a:t>
            </a:r>
          </a:p>
          <a:p>
            <a:r>
              <a:rPr lang="de-DE" sz="3000" dirty="0" smtClean="0"/>
              <a:t>Rapunzel</a:t>
            </a:r>
          </a:p>
          <a:p>
            <a:r>
              <a:rPr lang="de-DE" sz="3000" dirty="0" smtClean="0"/>
              <a:t>Hänsel &amp; Gretel</a:t>
            </a:r>
          </a:p>
          <a:p>
            <a:r>
              <a:rPr lang="de-DE" sz="3000" dirty="0" smtClean="0"/>
              <a:t>Der Froschkönig</a:t>
            </a:r>
          </a:p>
          <a:p>
            <a:r>
              <a:rPr lang="de-DE" sz="3000" dirty="0" smtClean="0"/>
              <a:t>Die sieben Geißlein</a:t>
            </a:r>
          </a:p>
          <a:p>
            <a:r>
              <a:rPr lang="de-DE" sz="3000" dirty="0" smtClean="0"/>
              <a:t>Rotcäppchen</a:t>
            </a:r>
          </a:p>
          <a:p>
            <a:r>
              <a:rPr lang="de-DE" sz="3000" dirty="0" smtClean="0"/>
              <a:t>Aschenputtel</a:t>
            </a:r>
          </a:p>
          <a:p>
            <a:endParaRPr lang="en-US" dirty="0"/>
          </a:p>
        </p:txBody>
      </p:sp>
      <p:sp>
        <p:nvSpPr>
          <p:cNvPr id="4" name="Title 3"/>
          <p:cNvSpPr>
            <a:spLocks noGrp="1"/>
          </p:cNvSpPr>
          <p:nvPr>
            <p:ph type="title"/>
          </p:nvPr>
        </p:nvSpPr>
        <p:spPr/>
        <p:txBody>
          <a:bodyPr>
            <a:normAutofit/>
          </a:bodyPr>
          <a:lstStyle/>
          <a:p>
            <a:r>
              <a:rPr lang="de-DE" sz="3600" dirty="0" smtClean="0"/>
              <a:t>Sie kennen viele deutsche Märchen!</a:t>
            </a:r>
            <a:endParaRPr lang="en-US" sz="3600" dirty="0"/>
          </a:p>
        </p:txBody>
      </p:sp>
      <p:pic>
        <p:nvPicPr>
          <p:cNvPr id="3075" name="Picture 3" descr="C:\Users\Alanna\AppData\Local\Microsoft\Windows\Temporary Internet Files\Content.IE5\1IW4DMKT\MCj04123680000[1].wmf"/>
          <p:cNvPicPr>
            <a:picLocks noChangeAspect="1" noChangeArrowheads="1"/>
          </p:cNvPicPr>
          <p:nvPr/>
        </p:nvPicPr>
        <p:blipFill>
          <a:blip r:embed="rId5"/>
          <a:srcRect/>
          <a:stretch>
            <a:fillRect/>
          </a:stretch>
        </p:blipFill>
        <p:spPr bwMode="auto">
          <a:xfrm>
            <a:off x="381000" y="1600200"/>
            <a:ext cx="1050450" cy="1565275"/>
          </a:xfrm>
          <a:prstGeom prst="rect">
            <a:avLst/>
          </a:prstGeom>
          <a:noFill/>
        </p:spPr>
      </p:pic>
      <p:pic>
        <p:nvPicPr>
          <p:cNvPr id="3079" name="Picture 7" descr="C:\Users\Alanna\AppData\Local\Microsoft\Windows\Temporary Internet Files\Content.IE5\1IW4DMKT\MCj01160140000[1].wmf"/>
          <p:cNvPicPr>
            <a:picLocks noChangeAspect="1" noChangeArrowheads="1"/>
          </p:cNvPicPr>
          <p:nvPr/>
        </p:nvPicPr>
        <p:blipFill>
          <a:blip r:embed="rId6"/>
          <a:srcRect/>
          <a:stretch>
            <a:fillRect/>
          </a:stretch>
        </p:blipFill>
        <p:spPr bwMode="auto">
          <a:xfrm>
            <a:off x="3276600" y="2133600"/>
            <a:ext cx="1461099" cy="924458"/>
          </a:xfrm>
          <a:prstGeom prst="rect">
            <a:avLst/>
          </a:prstGeom>
          <a:noFill/>
        </p:spPr>
      </p:pic>
      <p:pic>
        <p:nvPicPr>
          <p:cNvPr id="3080" name="Picture 8" descr="C:\Users\Alanna\AppData\Local\Microsoft\Windows\Temporary Internet Files\Content.IE5\00Z3I0AZ\MCj01160640000[1].wmf"/>
          <p:cNvPicPr>
            <a:picLocks noChangeAspect="1" noChangeArrowheads="1"/>
          </p:cNvPicPr>
          <p:nvPr/>
        </p:nvPicPr>
        <p:blipFill>
          <a:blip r:embed="rId7"/>
          <a:srcRect/>
          <a:stretch>
            <a:fillRect/>
          </a:stretch>
        </p:blipFill>
        <p:spPr bwMode="auto">
          <a:xfrm>
            <a:off x="228600" y="5029200"/>
            <a:ext cx="1295400" cy="1542135"/>
          </a:xfrm>
          <a:prstGeom prst="rect">
            <a:avLst/>
          </a:prstGeom>
          <a:noFill/>
        </p:spPr>
      </p:pic>
      <p:pic>
        <p:nvPicPr>
          <p:cNvPr id="3081" name="Picture 9" descr="C:\Users\Alanna\AppData\Local\Microsoft\Windows\Temporary Internet Files\Content.IE5\QPQ5R7SB\MCj01160000000[1].wmf"/>
          <p:cNvPicPr>
            <a:picLocks noChangeAspect="1" noChangeArrowheads="1"/>
          </p:cNvPicPr>
          <p:nvPr/>
        </p:nvPicPr>
        <p:blipFill>
          <a:blip r:embed="rId8"/>
          <a:srcRect/>
          <a:stretch>
            <a:fillRect/>
          </a:stretch>
        </p:blipFill>
        <p:spPr bwMode="auto">
          <a:xfrm>
            <a:off x="3429000" y="5257800"/>
            <a:ext cx="1311506" cy="1232763"/>
          </a:xfrm>
          <a:prstGeom prst="rect">
            <a:avLst/>
          </a:prstGeom>
          <a:noFill/>
        </p:spPr>
      </p:pic>
      <p:pic>
        <p:nvPicPr>
          <p:cNvPr id="3082" name="Picture 10" descr="C:\Users\Alanna\AppData\Local\Microsoft\Windows\Temporary Internet Files\Content.IE5\00Z3I0AZ\MCj04046210000[1].wmf"/>
          <p:cNvPicPr>
            <a:picLocks noChangeAspect="1" noChangeArrowheads="1"/>
          </p:cNvPicPr>
          <p:nvPr/>
        </p:nvPicPr>
        <p:blipFill>
          <a:blip r:embed="rId9"/>
          <a:srcRect/>
          <a:stretch>
            <a:fillRect/>
          </a:stretch>
        </p:blipFill>
        <p:spPr bwMode="auto">
          <a:xfrm>
            <a:off x="228600" y="3429000"/>
            <a:ext cx="1143000" cy="1326145"/>
          </a:xfrm>
          <a:prstGeom prst="rect">
            <a:avLst/>
          </a:prstGeom>
          <a:noFill/>
        </p:spPr>
      </p:pic>
      <p:pic>
        <p:nvPicPr>
          <p:cNvPr id="3085" name="Picture 13" descr="C:\Users\Alanna\AppData\Local\Microsoft\Windows\Temporary Internet Files\Content.IE5\1PFJ43OC\MCj01160720000[1].wmf"/>
          <p:cNvPicPr>
            <a:picLocks noChangeAspect="1" noChangeArrowheads="1"/>
          </p:cNvPicPr>
          <p:nvPr/>
        </p:nvPicPr>
        <p:blipFill>
          <a:blip r:embed="rId10"/>
          <a:srcRect/>
          <a:stretch>
            <a:fillRect/>
          </a:stretch>
        </p:blipFill>
        <p:spPr bwMode="auto">
          <a:xfrm>
            <a:off x="3200400" y="3429000"/>
            <a:ext cx="1530556" cy="1305611"/>
          </a:xfrm>
          <a:prstGeom prst="rect">
            <a:avLst/>
          </a:prstGeom>
          <a:noFill/>
        </p:spPr>
      </p:pic>
      <p:pic>
        <p:nvPicPr>
          <p:cNvPr id="3087" name="Picture 15" descr="C:\Users\Alanna\AppData\Local\Microsoft\Windows\Temporary Internet Files\Content.IE5\QPQ5R7SB\MCj03317800000[1].wmf"/>
          <p:cNvPicPr>
            <a:picLocks noChangeAspect="1" noChangeArrowheads="1"/>
          </p:cNvPicPr>
          <p:nvPr/>
        </p:nvPicPr>
        <p:blipFill>
          <a:blip r:embed="rId11"/>
          <a:srcRect/>
          <a:stretch>
            <a:fillRect/>
          </a:stretch>
        </p:blipFill>
        <p:spPr bwMode="auto">
          <a:xfrm>
            <a:off x="3810000" y="3962400"/>
            <a:ext cx="695608" cy="894029"/>
          </a:xfrm>
          <a:prstGeom prst="rect">
            <a:avLst/>
          </a:prstGeom>
          <a:noFill/>
        </p:spPr>
      </p:pic>
      <p:pic>
        <p:nvPicPr>
          <p:cNvPr id="3088" name="Picture 16" descr="C:\Users\Alanna\AppData\Local\Microsoft\Windows\Temporary Internet Files\Content.IE5\00Z3I0AZ\MCj04321230000[1].wmf"/>
          <p:cNvPicPr>
            <a:picLocks noChangeAspect="1" noChangeArrowheads="1"/>
          </p:cNvPicPr>
          <p:nvPr/>
        </p:nvPicPr>
        <p:blipFill>
          <a:blip r:embed="rId12"/>
          <a:srcRect/>
          <a:stretch>
            <a:fillRect/>
          </a:stretch>
        </p:blipFill>
        <p:spPr bwMode="auto">
          <a:xfrm>
            <a:off x="1676400" y="1981200"/>
            <a:ext cx="1062038" cy="1703387"/>
          </a:xfrm>
          <a:prstGeom prst="rect">
            <a:avLst/>
          </a:prstGeom>
          <a:noFill/>
        </p:spPr>
      </p:pic>
      <p:pic>
        <p:nvPicPr>
          <p:cNvPr id="3074" name="Picture 2" descr="C:\Users\Alanna\AppData\Local\Microsoft\Windows\Temporary Internet Files\Content.IE5\00Z3I0AZ\MCj00910650000[1].wmf"/>
          <p:cNvPicPr>
            <a:picLocks noChangeAspect="1" noChangeArrowheads="1"/>
          </p:cNvPicPr>
          <p:nvPr/>
        </p:nvPicPr>
        <p:blipFill>
          <a:blip r:embed="rId13"/>
          <a:srcRect/>
          <a:stretch>
            <a:fillRect/>
          </a:stretch>
        </p:blipFill>
        <p:spPr bwMode="auto">
          <a:xfrm>
            <a:off x="2209800" y="2819400"/>
            <a:ext cx="1071962" cy="969475"/>
          </a:xfrm>
          <a:prstGeom prst="rect">
            <a:avLst/>
          </a:prstGeom>
          <a:noFill/>
        </p:spPr>
      </p:pic>
      <p:pic>
        <p:nvPicPr>
          <p:cNvPr id="2050" name="Picture 2" descr="C:\Users\Alanna\Pictures\Microsoft Clip Organizer\j0415610.wmf"/>
          <p:cNvPicPr>
            <a:picLocks noChangeAspect="1" noChangeArrowheads="1"/>
          </p:cNvPicPr>
          <p:nvPr/>
        </p:nvPicPr>
        <p:blipFill>
          <a:blip r:embed="rId14"/>
          <a:srcRect/>
          <a:stretch>
            <a:fillRect/>
          </a:stretch>
        </p:blipFill>
        <p:spPr bwMode="auto">
          <a:xfrm>
            <a:off x="1600200" y="4267200"/>
            <a:ext cx="1619670" cy="1579075"/>
          </a:xfrm>
          <a:prstGeom prst="rect">
            <a:avLst/>
          </a:prstGeom>
          <a:noFill/>
        </p:spPr>
      </p:pic>
      <p:pic>
        <p:nvPicPr>
          <p:cNvPr id="1026" name="Picture 2" descr="C:\Users\Alanna\AppData\Local\Microsoft\Windows\Temporary Internet Files\Content.IE5\O37ILCM3\MCj03053250000[1].wmf"/>
          <p:cNvPicPr>
            <a:picLocks noChangeAspect="1" noChangeArrowheads="1"/>
          </p:cNvPicPr>
          <p:nvPr/>
        </p:nvPicPr>
        <p:blipFill>
          <a:blip r:embed="rId15"/>
          <a:srcRect/>
          <a:stretch>
            <a:fillRect/>
          </a:stretch>
        </p:blipFill>
        <p:spPr bwMode="auto">
          <a:xfrm>
            <a:off x="7848600" y="1295400"/>
            <a:ext cx="940029" cy="990600"/>
          </a:xfrm>
          <a:prstGeom prst="rect">
            <a:avLst/>
          </a:prstGeom>
          <a:noFill/>
        </p:spPr>
      </p:pic>
      <p:pic>
        <p:nvPicPr>
          <p:cNvPr id="18" name="MSj03883390000[1].wav">
            <a:hlinkClick r:id="" action="ppaction://media"/>
          </p:cNvPr>
          <p:cNvPicPr>
            <a:picLocks noRot="1" noChangeAspect="1"/>
          </p:cNvPicPr>
          <p:nvPr>
            <a:audioFile r:link="rId1"/>
          </p:nvPr>
        </p:nvPicPr>
        <p:blipFill>
          <a:blip r:embed="rId16"/>
          <a:stretch>
            <a:fillRect/>
          </a:stretch>
        </p:blipFill>
        <p:spPr>
          <a:xfrm>
            <a:off x="8382000" y="2438400"/>
            <a:ext cx="304800" cy="304800"/>
          </a:xfrm>
          <a:prstGeom prst="rect">
            <a:avLst/>
          </a:prstGeom>
        </p:spPr>
      </p:pic>
    </p:spTree>
  </p:cSld>
  <p:clrMapOvr>
    <a:masterClrMapping/>
  </p:clrMapOvr>
  <p:transition>
    <p:dissolve/>
    <p:sndAc>
      <p:stSnd>
        <p:snd r:embed="rId4" name="MSSN01126A0000[1].wav"/>
      </p:stSnd>
    </p:sndAc>
  </p:transition>
  <p:timing>
    <p:tnLst>
      <p:par>
        <p:cTn id="1" dur="indefinite" restart="never" nodeType="tmRoot">
          <p:childTnLst>
            <p:seq concurrent="1" nextAc="seek">
              <p:cTn id="2" restart="whenNotActive" fill="hold" evtFilter="cancelBubble" nodeType="interactiveSeq">
                <p:stCondLst>
                  <p:cond evt="onClick" delay="0">
                    <p:tgtEl>
                      <p:spTgt spid="18"/>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2741" fill="hold"/>
                                        <p:tgtEl>
                                          <p:spTgt spid="18"/>
                                        </p:tgtEl>
                                      </p:cBhvr>
                                    </p:cmd>
                                  </p:childTnLst>
                                </p:cTn>
                              </p:par>
                            </p:childTnLst>
                          </p:cTn>
                        </p:par>
                      </p:childTnLst>
                    </p:cTn>
                  </p:par>
                </p:childTnLst>
              </p:cTn>
              <p:nextCondLst>
                <p:cond evt="onClick" delay="0">
                  <p:tgtEl>
                    <p:spTgt spid="18"/>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18"/>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de-DE" dirty="0" smtClean="0"/>
              <a:t>machen, mach</a:t>
            </a:r>
            <a:r>
              <a:rPr lang="de-DE" dirty="0" smtClean="0">
                <a:solidFill>
                  <a:srgbClr val="C00000"/>
                </a:solidFill>
              </a:rPr>
              <a:t>t</a:t>
            </a:r>
            <a:r>
              <a:rPr lang="de-DE" dirty="0" smtClean="0"/>
              <a:t>e </a:t>
            </a:r>
            <a:endParaRPr lang="en-US" dirty="0"/>
          </a:p>
        </p:txBody>
      </p:sp>
      <p:sp>
        <p:nvSpPr>
          <p:cNvPr id="3" name="Text Placeholder 2"/>
          <p:cNvSpPr>
            <a:spLocks noGrp="1"/>
          </p:cNvSpPr>
          <p:nvPr>
            <p:ph type="body" sz="half" idx="3"/>
          </p:nvPr>
        </p:nvSpPr>
        <p:spPr/>
        <p:txBody>
          <a:bodyPr/>
          <a:lstStyle/>
          <a:p>
            <a:r>
              <a:rPr lang="de-DE" dirty="0" smtClean="0"/>
              <a:t>Regelmässige Konjugation </a:t>
            </a:r>
            <a:endParaRPr lang="en-US" dirty="0"/>
          </a:p>
        </p:txBody>
      </p:sp>
      <p:sp>
        <p:nvSpPr>
          <p:cNvPr id="4" name="Content Placeholder 3"/>
          <p:cNvSpPr>
            <a:spLocks noGrp="1"/>
          </p:cNvSpPr>
          <p:nvPr>
            <p:ph sz="quarter" idx="2"/>
          </p:nvPr>
        </p:nvSpPr>
        <p:spPr>
          <a:xfrm>
            <a:off x="301752" y="2471383"/>
            <a:ext cx="4041648" cy="3091217"/>
          </a:xfrm>
        </p:spPr>
        <p:txBody>
          <a:bodyPr/>
          <a:lstStyle/>
          <a:p>
            <a:r>
              <a:rPr lang="de-DE" dirty="0" smtClean="0"/>
              <a:t>ich</a:t>
            </a:r>
          </a:p>
          <a:p>
            <a:r>
              <a:rPr lang="de-DE" dirty="0" smtClean="0"/>
              <a:t>du</a:t>
            </a:r>
          </a:p>
          <a:p>
            <a:r>
              <a:rPr lang="de-DE" dirty="0" smtClean="0"/>
              <a:t>er – sie – es </a:t>
            </a:r>
          </a:p>
          <a:p>
            <a:r>
              <a:rPr lang="de-DE" dirty="0" smtClean="0"/>
              <a:t>wir</a:t>
            </a:r>
          </a:p>
          <a:p>
            <a:r>
              <a:rPr lang="de-DE" dirty="0" smtClean="0"/>
              <a:t>ihr</a:t>
            </a:r>
          </a:p>
          <a:p>
            <a:r>
              <a:rPr lang="de-DE" dirty="0" smtClean="0"/>
              <a:t>Sie/sie</a:t>
            </a:r>
          </a:p>
          <a:p>
            <a:endParaRPr lang="en-US" dirty="0"/>
          </a:p>
        </p:txBody>
      </p:sp>
      <p:sp>
        <p:nvSpPr>
          <p:cNvPr id="5" name="Content Placeholder 4"/>
          <p:cNvSpPr>
            <a:spLocks noGrp="1"/>
          </p:cNvSpPr>
          <p:nvPr>
            <p:ph sz="quarter" idx="4"/>
          </p:nvPr>
        </p:nvSpPr>
        <p:spPr>
          <a:xfrm>
            <a:off x="4800600" y="2471383"/>
            <a:ext cx="4038600" cy="3015017"/>
          </a:xfrm>
        </p:spPr>
        <p:txBody>
          <a:bodyPr/>
          <a:lstStyle/>
          <a:p>
            <a:r>
              <a:rPr lang="de-DE" dirty="0" smtClean="0"/>
              <a:t>machte</a:t>
            </a:r>
          </a:p>
          <a:p>
            <a:r>
              <a:rPr lang="de-DE" dirty="0" smtClean="0"/>
              <a:t>machtest</a:t>
            </a:r>
          </a:p>
          <a:p>
            <a:r>
              <a:rPr lang="de-DE" dirty="0" smtClean="0"/>
              <a:t>machte</a:t>
            </a:r>
          </a:p>
          <a:p>
            <a:r>
              <a:rPr lang="de-DE" dirty="0" smtClean="0"/>
              <a:t>machten</a:t>
            </a:r>
          </a:p>
          <a:p>
            <a:r>
              <a:rPr lang="de-DE" dirty="0" smtClean="0"/>
              <a:t>machtet</a:t>
            </a:r>
          </a:p>
          <a:p>
            <a:r>
              <a:rPr lang="de-DE" dirty="0" smtClean="0"/>
              <a:t>machten</a:t>
            </a:r>
          </a:p>
          <a:p>
            <a:endParaRPr lang="en-US" dirty="0"/>
          </a:p>
        </p:txBody>
      </p:sp>
      <p:sp>
        <p:nvSpPr>
          <p:cNvPr id="6" name="Title 5"/>
          <p:cNvSpPr>
            <a:spLocks noGrp="1"/>
          </p:cNvSpPr>
          <p:nvPr>
            <p:ph type="title"/>
          </p:nvPr>
        </p:nvSpPr>
        <p:spPr/>
        <p:txBody>
          <a:bodyPr/>
          <a:lstStyle/>
          <a:p>
            <a:r>
              <a:rPr lang="en-US" dirty="0" smtClean="0"/>
              <a:t>Using the Simple Past (</a:t>
            </a:r>
            <a:r>
              <a:rPr lang="en-US" dirty="0" err="1" smtClean="0"/>
              <a:t>Präteritum</a:t>
            </a:r>
            <a:r>
              <a:rPr lang="en-US" dirty="0" smtClean="0"/>
              <a:t>)</a:t>
            </a:r>
            <a:endParaRPr lang="en-US" dirty="0"/>
          </a:p>
        </p:txBody>
      </p:sp>
      <p:sp>
        <p:nvSpPr>
          <p:cNvPr id="8" name="TextBox 7"/>
          <p:cNvSpPr txBox="1"/>
          <p:nvPr/>
        </p:nvSpPr>
        <p:spPr>
          <a:xfrm>
            <a:off x="381000" y="5715000"/>
            <a:ext cx="8458200" cy="923330"/>
          </a:xfrm>
          <a:prstGeom prst="rect">
            <a:avLst/>
          </a:prstGeom>
          <a:noFill/>
        </p:spPr>
        <p:txBody>
          <a:bodyPr wrap="square" rtlCol="0">
            <a:spAutoFit/>
          </a:bodyPr>
          <a:lstStyle/>
          <a:p>
            <a:r>
              <a:rPr lang="de-DE" dirty="0" smtClean="0"/>
              <a:t>Note: Many fairy tales use „ihr“ (y‘all) to address kings and queens. They are plural because they embody themselves as well as thier country.</a:t>
            </a:r>
          </a:p>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de-DE" dirty="0" smtClean="0"/>
              <a:t>Sehen, sah</a:t>
            </a:r>
            <a:endParaRPr lang="en-US" dirty="0"/>
          </a:p>
        </p:txBody>
      </p:sp>
      <p:sp>
        <p:nvSpPr>
          <p:cNvPr id="3" name="Text Placeholder 2"/>
          <p:cNvSpPr>
            <a:spLocks noGrp="1"/>
          </p:cNvSpPr>
          <p:nvPr>
            <p:ph type="body" sz="half" idx="3"/>
          </p:nvPr>
        </p:nvSpPr>
        <p:spPr/>
        <p:txBody>
          <a:bodyPr/>
          <a:lstStyle/>
          <a:p>
            <a:r>
              <a:rPr lang="de-DE" dirty="0" smtClean="0"/>
              <a:t>Irregelmässige Konjugation</a:t>
            </a:r>
            <a:endParaRPr lang="en-US" dirty="0"/>
          </a:p>
        </p:txBody>
      </p:sp>
      <p:sp>
        <p:nvSpPr>
          <p:cNvPr id="4" name="Content Placeholder 3"/>
          <p:cNvSpPr>
            <a:spLocks noGrp="1"/>
          </p:cNvSpPr>
          <p:nvPr>
            <p:ph sz="quarter" idx="2"/>
          </p:nvPr>
        </p:nvSpPr>
        <p:spPr/>
        <p:txBody>
          <a:bodyPr/>
          <a:lstStyle/>
          <a:p>
            <a:pPr>
              <a:buFont typeface="Wingdings" pitchFamily="2" charset="2"/>
              <a:buChar char="Ø"/>
            </a:pPr>
            <a:r>
              <a:rPr lang="de-DE" dirty="0" smtClean="0"/>
              <a:t>ich</a:t>
            </a:r>
          </a:p>
          <a:p>
            <a:pPr>
              <a:buFont typeface="Wingdings" pitchFamily="2" charset="2"/>
              <a:buChar char="Ø"/>
            </a:pPr>
            <a:r>
              <a:rPr lang="de-DE" dirty="0" smtClean="0"/>
              <a:t>du</a:t>
            </a:r>
          </a:p>
          <a:p>
            <a:pPr>
              <a:buFont typeface="Wingdings" pitchFamily="2" charset="2"/>
              <a:buChar char="Ø"/>
            </a:pPr>
            <a:r>
              <a:rPr lang="de-DE" dirty="0" smtClean="0"/>
              <a:t>er – sie – es </a:t>
            </a:r>
          </a:p>
          <a:p>
            <a:pPr>
              <a:buFont typeface="Wingdings" pitchFamily="2" charset="2"/>
              <a:buChar char="Ø"/>
            </a:pPr>
            <a:r>
              <a:rPr lang="de-DE" dirty="0" smtClean="0"/>
              <a:t>wir</a:t>
            </a:r>
          </a:p>
          <a:p>
            <a:pPr>
              <a:buFont typeface="Wingdings" pitchFamily="2" charset="2"/>
              <a:buChar char="Ø"/>
            </a:pPr>
            <a:r>
              <a:rPr lang="de-DE" dirty="0" smtClean="0"/>
              <a:t>ihr</a:t>
            </a:r>
          </a:p>
          <a:p>
            <a:pPr>
              <a:buFont typeface="Wingdings" pitchFamily="2" charset="2"/>
              <a:buChar char="Ø"/>
            </a:pPr>
            <a:r>
              <a:rPr lang="de-DE" dirty="0" smtClean="0"/>
              <a:t>Sie/sie</a:t>
            </a:r>
            <a:endParaRPr lang="en-US" dirty="0"/>
          </a:p>
        </p:txBody>
      </p:sp>
      <p:sp>
        <p:nvSpPr>
          <p:cNvPr id="5" name="Content Placeholder 4"/>
          <p:cNvSpPr>
            <a:spLocks noGrp="1"/>
          </p:cNvSpPr>
          <p:nvPr>
            <p:ph sz="quarter" idx="4"/>
          </p:nvPr>
        </p:nvSpPr>
        <p:spPr>
          <a:xfrm>
            <a:off x="4800600" y="2471383"/>
            <a:ext cx="4038600" cy="3091217"/>
          </a:xfrm>
        </p:spPr>
        <p:txBody>
          <a:bodyPr/>
          <a:lstStyle/>
          <a:p>
            <a:pPr>
              <a:buFont typeface="Wingdings" pitchFamily="2" charset="2"/>
              <a:buChar char="Ø"/>
            </a:pPr>
            <a:r>
              <a:rPr lang="de-DE" dirty="0" smtClean="0"/>
              <a:t>sah</a:t>
            </a:r>
          </a:p>
          <a:p>
            <a:pPr>
              <a:buFont typeface="Wingdings" pitchFamily="2" charset="2"/>
              <a:buChar char="Ø"/>
            </a:pPr>
            <a:r>
              <a:rPr lang="de-DE" dirty="0" smtClean="0"/>
              <a:t>sahst</a:t>
            </a:r>
          </a:p>
          <a:p>
            <a:pPr>
              <a:buFont typeface="Wingdings" pitchFamily="2" charset="2"/>
              <a:buChar char="Ø"/>
            </a:pPr>
            <a:r>
              <a:rPr lang="de-DE" dirty="0" smtClean="0"/>
              <a:t>sah</a:t>
            </a:r>
          </a:p>
          <a:p>
            <a:pPr>
              <a:buFont typeface="Wingdings" pitchFamily="2" charset="2"/>
              <a:buChar char="Ø"/>
            </a:pPr>
            <a:r>
              <a:rPr lang="de-DE" dirty="0" smtClean="0"/>
              <a:t>sahen</a:t>
            </a:r>
          </a:p>
          <a:p>
            <a:pPr>
              <a:buFont typeface="Wingdings" pitchFamily="2" charset="2"/>
              <a:buChar char="Ø"/>
            </a:pPr>
            <a:r>
              <a:rPr lang="de-DE" dirty="0" smtClean="0"/>
              <a:t>saht</a:t>
            </a:r>
          </a:p>
          <a:p>
            <a:pPr>
              <a:buFont typeface="Wingdings" pitchFamily="2" charset="2"/>
              <a:buChar char="Ø"/>
            </a:pPr>
            <a:r>
              <a:rPr lang="de-DE" dirty="0" smtClean="0"/>
              <a:t>sahen</a:t>
            </a:r>
            <a:endParaRPr lang="en-US" dirty="0"/>
          </a:p>
        </p:txBody>
      </p:sp>
      <p:sp>
        <p:nvSpPr>
          <p:cNvPr id="6" name="Title 5"/>
          <p:cNvSpPr>
            <a:spLocks noGrp="1"/>
          </p:cNvSpPr>
          <p:nvPr>
            <p:ph type="title"/>
          </p:nvPr>
        </p:nvSpPr>
        <p:spPr/>
        <p:txBody>
          <a:bodyPr/>
          <a:lstStyle/>
          <a:p>
            <a:r>
              <a:rPr lang="de-DE" dirty="0" smtClean="0"/>
              <a:t>Präteritum und Irregelmässige Verben </a:t>
            </a:r>
            <a:endParaRPr lang="en-US" dirty="0"/>
          </a:p>
        </p:txBody>
      </p:sp>
      <p:sp>
        <p:nvSpPr>
          <p:cNvPr id="7" name="TextBox 6"/>
          <p:cNvSpPr txBox="1"/>
          <p:nvPr/>
        </p:nvSpPr>
        <p:spPr>
          <a:xfrm>
            <a:off x="304800" y="5562600"/>
            <a:ext cx="8458200" cy="923330"/>
          </a:xfrm>
          <a:prstGeom prst="rect">
            <a:avLst/>
          </a:prstGeom>
          <a:noFill/>
        </p:spPr>
        <p:txBody>
          <a:bodyPr wrap="square" rtlCol="0">
            <a:spAutoFit/>
          </a:bodyPr>
          <a:lstStyle/>
          <a:p>
            <a:r>
              <a:rPr lang="de-DE" b="1" dirty="0" smtClean="0"/>
              <a:t>You will see the simple past in our text in bold face. Remember sometimes the prefixes of verbs are separated and appear at the end of a sentence.</a:t>
            </a:r>
            <a:endParaRPr lang="en-US" b="1"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3000375" y="609600"/>
            <a:ext cx="5867400" cy="4267200"/>
          </a:xfrm>
        </p:spPr>
        <p:txBody>
          <a:bodyPr/>
          <a:lstStyle/>
          <a:p>
            <a:r>
              <a:rPr lang="de-DE" sz="2000" dirty="0" smtClean="0"/>
              <a:t>Regelmässig oder irregelmässig?</a:t>
            </a:r>
            <a:br>
              <a:rPr lang="de-DE" sz="2000" dirty="0" smtClean="0"/>
            </a:br>
            <a:r>
              <a:rPr lang="de-DE" sz="2000" dirty="0" smtClean="0"/>
              <a:t/>
            </a:r>
            <a:br>
              <a:rPr lang="de-DE" sz="2000" dirty="0" smtClean="0"/>
            </a:br>
            <a:r>
              <a:rPr lang="de-DE" sz="2000" dirty="0" smtClean="0"/>
              <a:t>sehen		</a:t>
            </a:r>
            <a:r>
              <a:rPr lang="de-DE" sz="2000" dirty="0" smtClean="0"/>
              <a:t>	</a:t>
            </a:r>
            <a:r>
              <a:rPr lang="de-DE" sz="2000" dirty="0" smtClean="0"/>
              <a:t>sagen</a:t>
            </a:r>
            <a:r>
              <a:rPr lang="de-DE" sz="2000" dirty="0" smtClean="0"/>
              <a:t/>
            </a:r>
            <a:br>
              <a:rPr lang="de-DE" sz="2000" dirty="0" smtClean="0"/>
            </a:br>
            <a:r>
              <a:rPr lang="de-DE" sz="2000" dirty="0" smtClean="0"/>
              <a:t/>
            </a:r>
            <a:br>
              <a:rPr lang="de-DE" sz="2000" dirty="0" smtClean="0"/>
            </a:br>
            <a:r>
              <a:rPr lang="de-DE" sz="2000" dirty="0" smtClean="0"/>
              <a:t>bringen		gehen</a:t>
            </a:r>
            <a:br>
              <a:rPr lang="de-DE" sz="2000" dirty="0" smtClean="0"/>
            </a:br>
            <a:r>
              <a:rPr lang="de-DE" sz="2000" dirty="0" smtClean="0"/>
              <a:t/>
            </a:r>
            <a:br>
              <a:rPr lang="de-DE" sz="2000" dirty="0" smtClean="0"/>
            </a:br>
            <a:r>
              <a:rPr lang="de-DE" sz="2000" dirty="0" smtClean="0"/>
              <a:t>springen		laufen</a:t>
            </a:r>
            <a:br>
              <a:rPr lang="de-DE" sz="2000" dirty="0" smtClean="0"/>
            </a:br>
            <a:r>
              <a:rPr lang="de-DE" sz="2000" dirty="0" smtClean="0"/>
              <a:t/>
            </a:r>
            <a:br>
              <a:rPr lang="de-DE" sz="2000" dirty="0" smtClean="0"/>
            </a:br>
            <a:r>
              <a:rPr lang="de-DE" sz="2000" dirty="0" smtClean="0"/>
              <a:t>rufen			meinen</a:t>
            </a:r>
            <a:br>
              <a:rPr lang="de-DE" sz="2000" dirty="0" smtClean="0"/>
            </a:br>
            <a:r>
              <a:rPr lang="de-DE" sz="2000" dirty="0" smtClean="0"/>
              <a:t/>
            </a:r>
            <a:br>
              <a:rPr lang="de-DE" sz="2000" dirty="0" smtClean="0"/>
            </a:br>
            <a:r>
              <a:rPr lang="de-DE" sz="2000" dirty="0" smtClean="0"/>
              <a:t>merken		kommen</a:t>
            </a:r>
            <a:br>
              <a:rPr lang="de-DE" sz="2000" dirty="0" smtClean="0"/>
            </a:br>
            <a:r>
              <a:rPr lang="de-DE" sz="2000" dirty="0" smtClean="0"/>
              <a:t/>
            </a:r>
            <a:br>
              <a:rPr lang="de-DE" sz="2000" dirty="0" smtClean="0"/>
            </a:br>
            <a:r>
              <a:rPr lang="de-DE" sz="2000" dirty="0" smtClean="0"/>
              <a:t>gefallen		schrecken</a:t>
            </a:r>
            <a:r>
              <a:rPr lang="de-DE" dirty="0" smtClean="0"/>
              <a:t/>
            </a:r>
            <a:br>
              <a:rPr lang="de-DE" dirty="0" smtClean="0"/>
            </a:br>
            <a:r>
              <a:rPr lang="de-DE" dirty="0" smtClean="0"/>
              <a:t/>
            </a:r>
            <a:br>
              <a:rPr lang="de-DE" dirty="0" smtClean="0"/>
            </a:br>
            <a:endParaRPr lang="en-US" dirty="0"/>
          </a:p>
        </p:txBody>
      </p:sp>
      <p:sp>
        <p:nvSpPr>
          <p:cNvPr id="10" name="TextBox 9"/>
          <p:cNvSpPr txBox="1"/>
          <p:nvPr/>
        </p:nvSpPr>
        <p:spPr>
          <a:xfrm>
            <a:off x="2971800" y="4953000"/>
            <a:ext cx="5943600" cy="1477328"/>
          </a:xfrm>
          <a:prstGeom prst="rect">
            <a:avLst/>
          </a:prstGeom>
          <a:noFill/>
        </p:spPr>
        <p:txBody>
          <a:bodyPr wrap="square" rtlCol="0">
            <a:spAutoFit/>
          </a:bodyPr>
          <a:lstStyle/>
          <a:p>
            <a:r>
              <a:rPr lang="de-DE" i="1" dirty="0" smtClean="0"/>
              <a:t>In the following text you will also see verbs in italics. They may look like the simple past. They are not. They are subjunctive. You will learn about these later. They make a verb hypothetical. „I would go if I could.“ Often the only difference is an added umlaut!</a:t>
            </a:r>
            <a:endParaRPr lang="en-US" i="1" dirty="0"/>
          </a:p>
        </p:txBody>
      </p:sp>
      <p:sp>
        <p:nvSpPr>
          <p:cNvPr id="11" name="TextBox 10"/>
          <p:cNvSpPr txBox="1"/>
          <p:nvPr/>
        </p:nvSpPr>
        <p:spPr>
          <a:xfrm>
            <a:off x="228600" y="762000"/>
            <a:ext cx="2514600" cy="5293757"/>
          </a:xfrm>
          <a:prstGeom prst="rect">
            <a:avLst/>
          </a:prstGeom>
          <a:noFill/>
        </p:spPr>
        <p:txBody>
          <a:bodyPr wrap="square" rtlCol="0">
            <a:spAutoFit/>
          </a:bodyPr>
          <a:lstStyle/>
          <a:p>
            <a:r>
              <a:rPr lang="de-DE" sz="2000" b="1" dirty="0" smtClean="0">
                <a:solidFill>
                  <a:schemeClr val="bg1"/>
                </a:solidFill>
              </a:rPr>
              <a:t>Regular Endings:</a:t>
            </a:r>
          </a:p>
          <a:p>
            <a:r>
              <a:rPr lang="de-DE" sz="2000" b="1" dirty="0" smtClean="0">
                <a:solidFill>
                  <a:srgbClr val="002060"/>
                </a:solidFill>
              </a:rPr>
              <a:t>te</a:t>
            </a:r>
          </a:p>
          <a:p>
            <a:r>
              <a:rPr lang="de-DE" sz="2000" b="1" dirty="0" smtClean="0">
                <a:solidFill>
                  <a:srgbClr val="002060"/>
                </a:solidFill>
              </a:rPr>
              <a:t>test</a:t>
            </a:r>
          </a:p>
          <a:p>
            <a:r>
              <a:rPr lang="de-DE" sz="2000" b="1" dirty="0" smtClean="0">
                <a:solidFill>
                  <a:srgbClr val="002060"/>
                </a:solidFill>
              </a:rPr>
              <a:t>te</a:t>
            </a:r>
          </a:p>
          <a:p>
            <a:r>
              <a:rPr lang="de-DE" sz="2000" b="1" dirty="0" smtClean="0">
                <a:solidFill>
                  <a:srgbClr val="002060"/>
                </a:solidFill>
              </a:rPr>
              <a:t>ten</a:t>
            </a:r>
          </a:p>
          <a:p>
            <a:r>
              <a:rPr lang="de-DE" sz="2000" b="1" dirty="0" smtClean="0">
                <a:solidFill>
                  <a:srgbClr val="002060"/>
                </a:solidFill>
              </a:rPr>
              <a:t>tet</a:t>
            </a:r>
          </a:p>
          <a:p>
            <a:r>
              <a:rPr lang="de-DE" sz="2000" b="1" dirty="0" smtClean="0">
                <a:solidFill>
                  <a:srgbClr val="002060"/>
                </a:solidFill>
              </a:rPr>
              <a:t>ten</a:t>
            </a:r>
          </a:p>
          <a:p>
            <a:endParaRPr lang="de-DE" sz="2000" b="1" dirty="0" smtClean="0">
              <a:solidFill>
                <a:srgbClr val="002060"/>
              </a:solidFill>
            </a:endParaRPr>
          </a:p>
          <a:p>
            <a:r>
              <a:rPr lang="de-DE" sz="2000" b="1" dirty="0" smtClean="0">
                <a:solidFill>
                  <a:schemeClr val="bg1"/>
                </a:solidFill>
              </a:rPr>
              <a:t>Irregular Endings:</a:t>
            </a:r>
          </a:p>
          <a:p>
            <a:r>
              <a:rPr lang="de-DE" sz="2000" b="1" dirty="0" smtClean="0">
                <a:solidFill>
                  <a:srgbClr val="002060"/>
                </a:solidFill>
              </a:rPr>
              <a:t>--</a:t>
            </a:r>
          </a:p>
          <a:p>
            <a:r>
              <a:rPr lang="de-DE" sz="2000" b="1" dirty="0" smtClean="0">
                <a:solidFill>
                  <a:srgbClr val="002060"/>
                </a:solidFill>
              </a:rPr>
              <a:t>st</a:t>
            </a:r>
          </a:p>
          <a:p>
            <a:r>
              <a:rPr lang="de-DE" sz="2000" b="1" dirty="0" smtClean="0">
                <a:solidFill>
                  <a:srgbClr val="002060"/>
                </a:solidFill>
              </a:rPr>
              <a:t>--</a:t>
            </a:r>
          </a:p>
          <a:p>
            <a:r>
              <a:rPr lang="de-DE" sz="2000" b="1" dirty="0" smtClean="0">
                <a:solidFill>
                  <a:srgbClr val="002060"/>
                </a:solidFill>
              </a:rPr>
              <a:t>en</a:t>
            </a:r>
          </a:p>
          <a:p>
            <a:r>
              <a:rPr lang="de-DE" sz="2000" b="1" dirty="0" smtClean="0">
                <a:solidFill>
                  <a:srgbClr val="002060"/>
                </a:solidFill>
              </a:rPr>
              <a:t>t</a:t>
            </a:r>
          </a:p>
          <a:p>
            <a:r>
              <a:rPr lang="de-DE" sz="2000" b="1" dirty="0" smtClean="0">
                <a:solidFill>
                  <a:srgbClr val="002060"/>
                </a:solidFill>
              </a:rPr>
              <a:t>en</a:t>
            </a:r>
          </a:p>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04800" y="381000"/>
            <a:ext cx="8610600" cy="7017306"/>
          </a:xfrm>
          <a:prstGeom prst="rect">
            <a:avLst/>
          </a:prstGeom>
          <a:noFill/>
        </p:spPr>
        <p:txBody>
          <a:bodyPr wrap="square" rtlCol="0">
            <a:spAutoFit/>
          </a:bodyPr>
          <a:lstStyle/>
          <a:p>
            <a:r>
              <a:rPr lang="en-US" sz="2000" b="1" i="1" u="sng" dirty="0" smtClean="0"/>
              <a:t>Maximize your understanding when listening to the following tale!  Be aware of where you focus your attention!</a:t>
            </a:r>
          </a:p>
          <a:p>
            <a:endParaRPr lang="en-US" sz="2000" b="1" i="1" u="sng" dirty="0" smtClean="0"/>
          </a:p>
          <a:p>
            <a:r>
              <a:rPr lang="en-US" sz="2200" dirty="0" smtClean="0"/>
              <a:t>1.) First look over the images. They will give you clues and help prepare you for the upcoming content.</a:t>
            </a:r>
          </a:p>
          <a:p>
            <a:endParaRPr lang="en-US" sz="2200" dirty="0" smtClean="0"/>
          </a:p>
          <a:p>
            <a:r>
              <a:rPr lang="en-US" sz="2200" dirty="0" smtClean="0"/>
              <a:t>2.) Once the audio begins, move your attention to the text. (Content has priority over grammar.)</a:t>
            </a:r>
          </a:p>
          <a:p>
            <a:endParaRPr lang="en-US" sz="2200" dirty="0" smtClean="0"/>
          </a:p>
          <a:p>
            <a:r>
              <a:rPr lang="en-US" sz="2200" dirty="0" smtClean="0"/>
              <a:t>3.) There will be a pause. Compare the text and the pictures.</a:t>
            </a:r>
          </a:p>
          <a:p>
            <a:endParaRPr lang="en-US" sz="2200" dirty="0" smtClean="0"/>
          </a:p>
          <a:p>
            <a:r>
              <a:rPr lang="en-US" sz="2200" dirty="0" smtClean="0"/>
              <a:t>4.) If there are several sentences in a row in which you feel you are gleaning NO information, ask questions about it now.</a:t>
            </a:r>
          </a:p>
          <a:p>
            <a:endParaRPr lang="en-US" sz="2200" dirty="0" smtClean="0"/>
          </a:p>
          <a:p>
            <a:r>
              <a:rPr lang="en-US" sz="2200" dirty="0" smtClean="0"/>
              <a:t>5.) Listen a second time. </a:t>
            </a:r>
          </a:p>
          <a:p>
            <a:endParaRPr lang="en-US" sz="2200" dirty="0" smtClean="0"/>
          </a:p>
          <a:p>
            <a:r>
              <a:rPr lang="en-US" sz="2200" dirty="0" smtClean="0"/>
              <a:t>6. ) Before we move to the next slide, glance at the verbs in the simple past. Ask vocabulary/grammar questions as needed.</a:t>
            </a:r>
          </a:p>
          <a:p>
            <a:endParaRPr lang="en-US" sz="2000" dirty="0" smtClean="0"/>
          </a:p>
          <a:p>
            <a:endParaRPr lang="en-US" sz="2000" dirty="0" smtClean="0"/>
          </a:p>
          <a:p>
            <a:endParaRPr lang="en-US" sz="20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Alanna\AppData\Local\Microsoft\Windows\Temporary Internet Files\Content.IE5\HFGAIVHU\MPj04011070000[1].jpg"/>
          <p:cNvPicPr>
            <a:picLocks noChangeAspect="1" noChangeArrowheads="1"/>
          </p:cNvPicPr>
          <p:nvPr/>
        </p:nvPicPr>
        <p:blipFill>
          <a:blip r:embed="rId4" cstate="print"/>
          <a:srcRect/>
          <a:stretch>
            <a:fillRect/>
          </a:stretch>
        </p:blipFill>
        <p:spPr bwMode="auto">
          <a:xfrm>
            <a:off x="4800600" y="1295400"/>
            <a:ext cx="3901440" cy="3121152"/>
          </a:xfrm>
          <a:prstGeom prst="rect">
            <a:avLst/>
          </a:prstGeom>
          <a:noFill/>
        </p:spPr>
      </p:pic>
      <p:sp>
        <p:nvSpPr>
          <p:cNvPr id="2" name="Title 1"/>
          <p:cNvSpPr>
            <a:spLocks noGrp="1"/>
          </p:cNvSpPr>
          <p:nvPr>
            <p:ph type="title"/>
          </p:nvPr>
        </p:nvSpPr>
        <p:spPr/>
        <p:txBody>
          <a:bodyPr>
            <a:noAutofit/>
          </a:bodyPr>
          <a:lstStyle/>
          <a:p>
            <a:r>
              <a:rPr lang="de-DE" sz="4400" dirty="0" smtClean="0">
                <a:latin typeface="Blackadder ITC" pitchFamily="82" charset="0"/>
              </a:rPr>
              <a:t>Die Bremer Stadtmusikanten</a:t>
            </a:r>
            <a:endParaRPr lang="en-US" sz="4400" dirty="0">
              <a:latin typeface="Blackadder ITC" pitchFamily="82" charset="0"/>
            </a:endParaRPr>
          </a:p>
        </p:txBody>
      </p:sp>
      <p:sp>
        <p:nvSpPr>
          <p:cNvPr id="3" name="Content Placeholder 2"/>
          <p:cNvSpPr>
            <a:spLocks noGrp="1"/>
          </p:cNvSpPr>
          <p:nvPr>
            <p:ph sz="half" idx="1"/>
          </p:nvPr>
        </p:nvSpPr>
        <p:spPr/>
        <p:txBody>
          <a:bodyPr>
            <a:normAutofit fontScale="85000" lnSpcReduction="20000"/>
          </a:bodyPr>
          <a:lstStyle/>
          <a:p>
            <a:r>
              <a:rPr lang="en-US" dirty="0" smtClean="0"/>
              <a:t>Es war </a:t>
            </a:r>
            <a:r>
              <a:rPr lang="en-US" dirty="0" err="1" smtClean="0"/>
              <a:t>einmal</a:t>
            </a:r>
            <a:r>
              <a:rPr lang="en-US" dirty="0" smtClean="0"/>
              <a:t> </a:t>
            </a:r>
            <a:r>
              <a:rPr lang="en-US" dirty="0" err="1" smtClean="0"/>
              <a:t>ein</a:t>
            </a:r>
            <a:r>
              <a:rPr lang="en-US" dirty="0" smtClean="0"/>
              <a:t> Mann, </a:t>
            </a:r>
            <a:r>
              <a:rPr lang="en-US" dirty="0" err="1" smtClean="0"/>
              <a:t>der</a:t>
            </a:r>
            <a:r>
              <a:rPr lang="en-US" dirty="0" smtClean="0"/>
              <a:t> </a:t>
            </a:r>
            <a:r>
              <a:rPr lang="en-US" b="1" dirty="0" err="1" smtClean="0"/>
              <a:t>hatte</a:t>
            </a:r>
            <a:r>
              <a:rPr lang="en-US" dirty="0" smtClean="0"/>
              <a:t> </a:t>
            </a:r>
            <a:r>
              <a:rPr lang="en-US" dirty="0" err="1" smtClean="0"/>
              <a:t>einen</a:t>
            </a:r>
            <a:r>
              <a:rPr lang="en-US" dirty="0" smtClean="0"/>
              <a:t> </a:t>
            </a:r>
            <a:r>
              <a:rPr lang="en-US" dirty="0" err="1" smtClean="0"/>
              <a:t>Esel</a:t>
            </a:r>
            <a:r>
              <a:rPr lang="en-US" dirty="0" smtClean="0"/>
              <a:t>, </a:t>
            </a:r>
            <a:r>
              <a:rPr lang="en-US" dirty="0" err="1" smtClean="0"/>
              <a:t>welcher</a:t>
            </a:r>
            <a:r>
              <a:rPr lang="en-US" dirty="0" smtClean="0"/>
              <a:t> </a:t>
            </a:r>
            <a:r>
              <a:rPr lang="en-US" dirty="0" err="1" smtClean="0"/>
              <a:t>schon</a:t>
            </a:r>
            <a:r>
              <a:rPr lang="en-US" dirty="0" smtClean="0"/>
              <a:t> </a:t>
            </a:r>
            <a:r>
              <a:rPr lang="en-US" dirty="0" err="1" smtClean="0"/>
              <a:t>lange</a:t>
            </a:r>
            <a:r>
              <a:rPr lang="en-US" dirty="0" smtClean="0"/>
              <a:t> </a:t>
            </a:r>
            <a:r>
              <a:rPr lang="en-US" dirty="0" err="1" smtClean="0"/>
              <a:t>Jahre</a:t>
            </a:r>
            <a:r>
              <a:rPr lang="en-US" dirty="0" smtClean="0"/>
              <a:t> </a:t>
            </a:r>
            <a:r>
              <a:rPr lang="en-US" dirty="0" err="1" smtClean="0"/>
              <a:t>unverdrossen</a:t>
            </a:r>
            <a:r>
              <a:rPr lang="en-US" dirty="0" smtClean="0"/>
              <a:t> die </a:t>
            </a:r>
            <a:r>
              <a:rPr lang="en-US" dirty="0" err="1" smtClean="0"/>
              <a:t>Säcke</a:t>
            </a:r>
            <a:r>
              <a:rPr lang="en-US" dirty="0" smtClean="0"/>
              <a:t> in die </a:t>
            </a:r>
            <a:r>
              <a:rPr lang="en-US" dirty="0" err="1" smtClean="0"/>
              <a:t>Mühle</a:t>
            </a:r>
            <a:r>
              <a:rPr lang="en-US" dirty="0" smtClean="0"/>
              <a:t> </a:t>
            </a:r>
            <a:r>
              <a:rPr lang="en-US" dirty="0" err="1" smtClean="0"/>
              <a:t>getragen</a:t>
            </a:r>
            <a:r>
              <a:rPr lang="en-US" dirty="0" smtClean="0"/>
              <a:t> </a:t>
            </a:r>
            <a:r>
              <a:rPr lang="en-US" dirty="0" err="1" smtClean="0"/>
              <a:t>hatte</a:t>
            </a:r>
            <a:r>
              <a:rPr lang="en-US" dirty="0" smtClean="0"/>
              <a:t>. Nun </a:t>
            </a:r>
            <a:r>
              <a:rPr lang="en-US" dirty="0" err="1" smtClean="0"/>
              <a:t>aber</a:t>
            </a:r>
            <a:r>
              <a:rPr lang="en-US" dirty="0" smtClean="0"/>
              <a:t> </a:t>
            </a:r>
            <a:r>
              <a:rPr lang="en-US" b="1" dirty="0" err="1" smtClean="0"/>
              <a:t>gingen</a:t>
            </a:r>
            <a:r>
              <a:rPr lang="en-US" dirty="0" smtClean="0"/>
              <a:t> die </a:t>
            </a:r>
            <a:r>
              <a:rPr lang="en-US" dirty="0" err="1" smtClean="0"/>
              <a:t>Kräfte</a:t>
            </a:r>
            <a:r>
              <a:rPr lang="en-US" dirty="0" smtClean="0"/>
              <a:t> des </a:t>
            </a:r>
            <a:r>
              <a:rPr lang="en-US" dirty="0" err="1" smtClean="0"/>
              <a:t>Esels</a:t>
            </a:r>
            <a:r>
              <a:rPr lang="en-US" dirty="0" smtClean="0"/>
              <a:t> </a:t>
            </a:r>
            <a:r>
              <a:rPr lang="en-US" dirty="0" err="1" smtClean="0"/>
              <a:t>zu</a:t>
            </a:r>
            <a:r>
              <a:rPr lang="en-US" dirty="0" smtClean="0"/>
              <a:t> </a:t>
            </a:r>
            <a:r>
              <a:rPr lang="en-US" dirty="0" err="1" smtClean="0"/>
              <a:t>Ende</a:t>
            </a:r>
            <a:r>
              <a:rPr lang="en-US" dirty="0" smtClean="0"/>
              <a:t>, so </a:t>
            </a:r>
            <a:r>
              <a:rPr lang="en-US" dirty="0" err="1" smtClean="0"/>
              <a:t>daß</a:t>
            </a:r>
            <a:r>
              <a:rPr lang="en-US" dirty="0" smtClean="0"/>
              <a:t> </a:t>
            </a:r>
            <a:r>
              <a:rPr lang="en-US" dirty="0" err="1" smtClean="0"/>
              <a:t>er</a:t>
            </a:r>
            <a:r>
              <a:rPr lang="en-US" dirty="0" smtClean="0"/>
              <a:t> </a:t>
            </a:r>
            <a:r>
              <a:rPr lang="en-US" dirty="0" err="1" smtClean="0"/>
              <a:t>zur</a:t>
            </a:r>
            <a:r>
              <a:rPr lang="en-US" dirty="0" smtClean="0"/>
              <a:t> </a:t>
            </a:r>
            <a:r>
              <a:rPr lang="en-US" dirty="0" err="1" smtClean="0"/>
              <a:t>Arbeit</a:t>
            </a:r>
            <a:r>
              <a:rPr lang="en-US" dirty="0" smtClean="0"/>
              <a:t> </a:t>
            </a:r>
            <a:r>
              <a:rPr lang="en-US" dirty="0" err="1" smtClean="0"/>
              <a:t>nicht</a:t>
            </a:r>
            <a:r>
              <a:rPr lang="en-US" dirty="0" smtClean="0"/>
              <a:t> </a:t>
            </a:r>
            <a:r>
              <a:rPr lang="en-US" dirty="0" err="1" smtClean="0"/>
              <a:t>mehr</a:t>
            </a:r>
            <a:r>
              <a:rPr lang="en-US" dirty="0" smtClean="0"/>
              <a:t> </a:t>
            </a:r>
            <a:r>
              <a:rPr lang="en-US" b="1" dirty="0" err="1" smtClean="0"/>
              <a:t>taugte</a:t>
            </a:r>
            <a:r>
              <a:rPr lang="en-US" dirty="0" smtClean="0"/>
              <a:t>. </a:t>
            </a:r>
            <a:r>
              <a:rPr lang="en-US" dirty="0" err="1" smtClean="0"/>
              <a:t>Da</a:t>
            </a:r>
            <a:r>
              <a:rPr lang="en-US" dirty="0" smtClean="0"/>
              <a:t> </a:t>
            </a:r>
            <a:r>
              <a:rPr lang="en-US" b="1" dirty="0" err="1" smtClean="0"/>
              <a:t>dachte</a:t>
            </a:r>
            <a:r>
              <a:rPr lang="en-US" dirty="0" smtClean="0"/>
              <a:t> </a:t>
            </a:r>
            <a:r>
              <a:rPr lang="en-US" dirty="0" err="1" smtClean="0"/>
              <a:t>der</a:t>
            </a:r>
            <a:r>
              <a:rPr lang="en-US" dirty="0" smtClean="0"/>
              <a:t> Herr </a:t>
            </a:r>
            <a:r>
              <a:rPr lang="en-US" b="1" dirty="0" err="1" smtClean="0"/>
              <a:t>daran</a:t>
            </a:r>
            <a:r>
              <a:rPr lang="en-US" dirty="0" smtClean="0"/>
              <a:t>, </a:t>
            </a:r>
            <a:r>
              <a:rPr lang="en-US" dirty="0" err="1" smtClean="0"/>
              <a:t>ihn</a:t>
            </a:r>
            <a:r>
              <a:rPr lang="en-US" dirty="0" smtClean="0"/>
              <a:t> </a:t>
            </a:r>
            <a:r>
              <a:rPr lang="en-US" dirty="0" err="1" smtClean="0"/>
              <a:t>wegzugeben</a:t>
            </a:r>
            <a:r>
              <a:rPr lang="en-US" dirty="0" smtClean="0"/>
              <a:t>. </a:t>
            </a:r>
            <a:r>
              <a:rPr lang="en-US" dirty="0" err="1" smtClean="0"/>
              <a:t>Aber</a:t>
            </a:r>
            <a:r>
              <a:rPr lang="en-US" dirty="0" smtClean="0"/>
              <a:t> </a:t>
            </a:r>
            <a:r>
              <a:rPr lang="en-US" dirty="0" err="1" smtClean="0"/>
              <a:t>der</a:t>
            </a:r>
            <a:r>
              <a:rPr lang="en-US" dirty="0" smtClean="0"/>
              <a:t> </a:t>
            </a:r>
            <a:r>
              <a:rPr lang="en-US" dirty="0" err="1" smtClean="0"/>
              <a:t>Esel</a:t>
            </a:r>
            <a:r>
              <a:rPr lang="en-US" dirty="0" smtClean="0"/>
              <a:t> </a:t>
            </a:r>
            <a:r>
              <a:rPr lang="en-US" b="1" dirty="0" err="1" smtClean="0"/>
              <a:t>merkte</a:t>
            </a:r>
            <a:r>
              <a:rPr lang="en-US" dirty="0" smtClean="0"/>
              <a:t>, </a:t>
            </a:r>
            <a:r>
              <a:rPr lang="en-US" dirty="0" err="1" smtClean="0"/>
              <a:t>daß</a:t>
            </a:r>
            <a:r>
              <a:rPr lang="en-US" dirty="0" smtClean="0"/>
              <a:t> </a:t>
            </a:r>
            <a:r>
              <a:rPr lang="en-US" dirty="0" err="1" smtClean="0"/>
              <a:t>sein</a:t>
            </a:r>
            <a:r>
              <a:rPr lang="en-US" dirty="0" smtClean="0"/>
              <a:t> Herr </a:t>
            </a:r>
            <a:r>
              <a:rPr lang="en-US" dirty="0" err="1" smtClean="0"/>
              <a:t>etwas</a:t>
            </a:r>
            <a:r>
              <a:rPr lang="en-US" dirty="0" smtClean="0"/>
              <a:t> </a:t>
            </a:r>
            <a:r>
              <a:rPr lang="en-US" dirty="0" err="1" smtClean="0"/>
              <a:t>Böses</a:t>
            </a:r>
            <a:r>
              <a:rPr lang="en-US" dirty="0" smtClean="0"/>
              <a:t> </a:t>
            </a:r>
            <a:r>
              <a:rPr lang="en-US" dirty="0" err="1" smtClean="0"/>
              <a:t>im</a:t>
            </a:r>
            <a:r>
              <a:rPr lang="en-US" dirty="0" smtClean="0"/>
              <a:t> Sinn </a:t>
            </a:r>
            <a:r>
              <a:rPr lang="en-US" b="1" dirty="0" err="1" smtClean="0"/>
              <a:t>hatte</a:t>
            </a:r>
            <a:r>
              <a:rPr lang="en-US" dirty="0" smtClean="0"/>
              <a:t>, </a:t>
            </a:r>
            <a:r>
              <a:rPr lang="en-US" b="1" dirty="0" err="1" smtClean="0"/>
              <a:t>lief</a:t>
            </a:r>
            <a:r>
              <a:rPr lang="en-US" dirty="0" smtClean="0"/>
              <a:t> fort und </a:t>
            </a:r>
            <a:r>
              <a:rPr lang="en-US" b="1" dirty="0" err="1" smtClean="0"/>
              <a:t>machte</a:t>
            </a:r>
            <a:r>
              <a:rPr lang="en-US" dirty="0" smtClean="0"/>
              <a:t> </a:t>
            </a:r>
            <a:r>
              <a:rPr lang="en-US" dirty="0" err="1" smtClean="0"/>
              <a:t>sich</a:t>
            </a:r>
            <a:r>
              <a:rPr lang="en-US" dirty="0" smtClean="0"/>
              <a:t> auf den </a:t>
            </a:r>
            <a:r>
              <a:rPr lang="en-US" dirty="0" err="1" smtClean="0"/>
              <a:t>Weg</a:t>
            </a:r>
            <a:r>
              <a:rPr lang="en-US" dirty="0" smtClean="0"/>
              <a:t> </a:t>
            </a:r>
            <a:r>
              <a:rPr lang="en-US" dirty="0" err="1" smtClean="0"/>
              <a:t>nach</a:t>
            </a:r>
            <a:r>
              <a:rPr lang="en-US" dirty="0" smtClean="0"/>
              <a:t> Bremen. Dort, so </a:t>
            </a:r>
            <a:r>
              <a:rPr lang="en-US" b="1" dirty="0" err="1" smtClean="0"/>
              <a:t>meinte</a:t>
            </a:r>
            <a:r>
              <a:rPr lang="en-US" dirty="0" smtClean="0"/>
              <a:t> </a:t>
            </a:r>
            <a:r>
              <a:rPr lang="en-US" dirty="0" err="1" smtClean="0"/>
              <a:t>er</a:t>
            </a:r>
            <a:r>
              <a:rPr lang="en-US" dirty="0" smtClean="0"/>
              <a:t>, </a:t>
            </a:r>
            <a:r>
              <a:rPr lang="en-US" i="1" dirty="0" err="1" smtClean="0"/>
              <a:t>könnte</a:t>
            </a:r>
            <a:r>
              <a:rPr lang="en-US" dirty="0" smtClean="0"/>
              <a:t> </a:t>
            </a:r>
            <a:r>
              <a:rPr lang="en-US" dirty="0" err="1" smtClean="0"/>
              <a:t>er</a:t>
            </a:r>
            <a:r>
              <a:rPr lang="en-US" dirty="0" smtClean="0"/>
              <a:t> </a:t>
            </a:r>
            <a:r>
              <a:rPr lang="en-US" dirty="0" err="1" smtClean="0"/>
              <a:t>ja</a:t>
            </a:r>
            <a:r>
              <a:rPr lang="en-US" dirty="0" smtClean="0"/>
              <a:t> </a:t>
            </a:r>
            <a:r>
              <a:rPr lang="en-US" dirty="0" err="1" smtClean="0"/>
              <a:t>Stadtmusikant</a:t>
            </a:r>
            <a:r>
              <a:rPr lang="en-US" dirty="0" smtClean="0"/>
              <a:t> </a:t>
            </a:r>
            <a:r>
              <a:rPr lang="en-US" dirty="0" err="1" smtClean="0"/>
              <a:t>werden</a:t>
            </a:r>
            <a:r>
              <a:rPr lang="en-US" dirty="0" smtClean="0"/>
              <a:t>.</a:t>
            </a:r>
          </a:p>
          <a:p>
            <a:endParaRPr lang="en-US" dirty="0"/>
          </a:p>
        </p:txBody>
      </p:sp>
      <p:pic>
        <p:nvPicPr>
          <p:cNvPr id="1031" name="Picture 7" descr="C:\Users\Alanna\AppData\Local\Microsoft\Windows\Temporary Internet Files\Content.IE5\256ZEE16\MPj04365320000[1].jpg"/>
          <p:cNvPicPr>
            <a:picLocks noChangeAspect="1" noChangeArrowheads="1"/>
          </p:cNvPicPr>
          <p:nvPr/>
        </p:nvPicPr>
        <p:blipFill>
          <a:blip r:embed="rId5" cstate="print"/>
          <a:srcRect/>
          <a:stretch>
            <a:fillRect/>
          </a:stretch>
        </p:blipFill>
        <p:spPr bwMode="auto">
          <a:xfrm>
            <a:off x="4800600" y="4419600"/>
            <a:ext cx="2747108" cy="1836638"/>
          </a:xfrm>
          <a:prstGeom prst="rect">
            <a:avLst/>
          </a:prstGeom>
          <a:noFill/>
        </p:spPr>
      </p:pic>
      <p:pic>
        <p:nvPicPr>
          <p:cNvPr id="1028" name="Picture 4" descr="C:\Users\Alanna\Pictures\Microsoft Clip Organizer\j0426220.wmf"/>
          <p:cNvPicPr>
            <a:picLocks noChangeAspect="1" noChangeArrowheads="1"/>
          </p:cNvPicPr>
          <p:nvPr/>
        </p:nvPicPr>
        <p:blipFill>
          <a:blip r:embed="rId6"/>
          <a:srcRect/>
          <a:stretch>
            <a:fillRect/>
          </a:stretch>
        </p:blipFill>
        <p:spPr bwMode="auto">
          <a:xfrm>
            <a:off x="6248400" y="4953000"/>
            <a:ext cx="2667000" cy="1680667"/>
          </a:xfrm>
          <a:prstGeom prst="rect">
            <a:avLst/>
          </a:prstGeom>
          <a:noFill/>
        </p:spPr>
      </p:pic>
      <p:pic>
        <p:nvPicPr>
          <p:cNvPr id="4099" name="Picture 3" descr="C:\Users\Alanna\AppData\Local\Microsoft\Windows\Temporary Internet Files\Content.IE5\3A3DK574\MCj01394990000[1].wmf"/>
          <p:cNvPicPr>
            <a:picLocks noChangeAspect="1" noChangeArrowheads="1"/>
          </p:cNvPicPr>
          <p:nvPr/>
        </p:nvPicPr>
        <p:blipFill>
          <a:blip r:embed="rId7"/>
          <a:srcRect/>
          <a:stretch>
            <a:fillRect/>
          </a:stretch>
        </p:blipFill>
        <p:spPr bwMode="auto">
          <a:xfrm>
            <a:off x="7162800" y="2667000"/>
            <a:ext cx="1718660" cy="1784147"/>
          </a:xfrm>
          <a:prstGeom prst="rect">
            <a:avLst/>
          </a:prstGeom>
          <a:noFill/>
        </p:spPr>
      </p:pic>
      <p:cxnSp>
        <p:nvCxnSpPr>
          <p:cNvPr id="14" name="Straight Arrow Connector 13"/>
          <p:cNvCxnSpPr/>
          <p:nvPr/>
        </p:nvCxnSpPr>
        <p:spPr>
          <a:xfrm rot="5400000">
            <a:off x="7391400" y="4343400"/>
            <a:ext cx="1066800" cy="304800"/>
          </a:xfrm>
          <a:prstGeom prst="straightConnector1">
            <a:avLst/>
          </a:prstGeom>
          <a:ln w="38100" cap="rnd" cmpd="sng">
            <a:solidFill>
              <a:schemeClr val="accent4">
                <a:lumMod val="50000"/>
              </a:schemeClr>
            </a:solidFill>
            <a:headEnd type="oval" w="lg" len="lg"/>
            <a:tailEnd type="triangle" w="lg" len="lg"/>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4800600" y="1524000"/>
            <a:ext cx="1371600" cy="830997"/>
          </a:xfrm>
          <a:prstGeom prst="rect">
            <a:avLst/>
          </a:prstGeom>
          <a:noFill/>
        </p:spPr>
        <p:txBody>
          <a:bodyPr wrap="square" rtlCol="0">
            <a:spAutoFit/>
          </a:bodyPr>
          <a:lstStyle/>
          <a:p>
            <a:r>
              <a:rPr lang="en-US" sz="2400" dirty="0" smtClean="0">
                <a:solidFill>
                  <a:schemeClr val="bg1"/>
                </a:solidFill>
              </a:rPr>
              <a:t>Die </a:t>
            </a:r>
            <a:r>
              <a:rPr lang="en-US" sz="2400" dirty="0" err="1" smtClean="0">
                <a:solidFill>
                  <a:schemeClr val="bg1"/>
                </a:solidFill>
              </a:rPr>
              <a:t>Mühle</a:t>
            </a:r>
            <a:endParaRPr lang="en-US" sz="2400" dirty="0">
              <a:solidFill>
                <a:schemeClr val="bg1"/>
              </a:solidFill>
            </a:endParaRPr>
          </a:p>
        </p:txBody>
      </p:sp>
      <p:sp>
        <p:nvSpPr>
          <p:cNvPr id="16" name="TextBox 15"/>
          <p:cNvSpPr txBox="1"/>
          <p:nvPr/>
        </p:nvSpPr>
        <p:spPr>
          <a:xfrm>
            <a:off x="4495800" y="6172200"/>
            <a:ext cx="3352800" cy="461665"/>
          </a:xfrm>
          <a:prstGeom prst="rect">
            <a:avLst/>
          </a:prstGeom>
          <a:noFill/>
          <a:effectLst>
            <a:outerShdw blurRad="50800" dist="50800" dir="5400000" algn="ctr" rotWithShape="0">
              <a:schemeClr val="bg1"/>
            </a:outerShdw>
          </a:effectLst>
          <a:scene3d>
            <a:camera prst="orthographicFront"/>
            <a:lightRig rig="threePt" dir="t"/>
          </a:scene3d>
          <a:sp3d/>
        </p:spPr>
        <p:txBody>
          <a:bodyPr wrap="square" rtlCol="0">
            <a:spAutoFit/>
          </a:bodyPr>
          <a:lstStyle/>
          <a:p>
            <a:r>
              <a:rPr lang="de-DE" sz="2400" dirty="0" smtClean="0">
                <a:solidFill>
                  <a:srgbClr val="002060"/>
                </a:solidFill>
              </a:rPr>
              <a:t>Stadtmusikanten</a:t>
            </a:r>
            <a:endParaRPr lang="en-US" sz="2400" dirty="0">
              <a:solidFill>
                <a:srgbClr val="002060"/>
              </a:solidFill>
            </a:endParaRPr>
          </a:p>
        </p:txBody>
      </p:sp>
      <p:sp>
        <p:nvSpPr>
          <p:cNvPr id="19" name="Cloud Callout 18"/>
          <p:cNvSpPr/>
          <p:nvPr/>
        </p:nvSpPr>
        <p:spPr>
          <a:xfrm>
            <a:off x="7848600" y="1295400"/>
            <a:ext cx="914400" cy="1146048"/>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100" name="Picture 4" descr="C:\Users\Alanna\AppData\Local\Microsoft\Windows\Temporary Internet Files\Content.IE5\CYENS1KV\MCj04298270000[1].wmf"/>
          <p:cNvPicPr>
            <a:picLocks noChangeAspect="1" noChangeArrowheads="1"/>
          </p:cNvPicPr>
          <p:nvPr/>
        </p:nvPicPr>
        <p:blipFill>
          <a:blip r:embed="rId8"/>
          <a:srcRect/>
          <a:stretch>
            <a:fillRect/>
          </a:stretch>
        </p:blipFill>
        <p:spPr bwMode="auto">
          <a:xfrm>
            <a:off x="7924800" y="1371600"/>
            <a:ext cx="685800" cy="838201"/>
          </a:xfrm>
          <a:prstGeom prst="rect">
            <a:avLst/>
          </a:prstGeom>
          <a:noFill/>
        </p:spPr>
      </p:pic>
      <p:pic>
        <p:nvPicPr>
          <p:cNvPr id="17" name="BMSdonkeyopening.wav">
            <a:hlinkClick r:id="" action="ppaction://media"/>
          </p:cNvPr>
          <p:cNvPicPr>
            <a:picLocks noRot="1" noChangeAspect="1"/>
          </p:cNvPicPr>
          <p:nvPr>
            <a:audioFile r:link="rId1"/>
          </p:nvPr>
        </p:nvPicPr>
        <p:blipFill>
          <a:blip r:embed="rId9"/>
          <a:stretch>
            <a:fillRect/>
          </a:stretch>
        </p:blipFill>
        <p:spPr>
          <a:xfrm>
            <a:off x="7772400" y="457200"/>
            <a:ext cx="609600" cy="609600"/>
          </a:xfrm>
          <a:prstGeom prst="rect">
            <a:avLst/>
          </a:prstGeom>
        </p:spPr>
      </p:pic>
    </p:spTree>
  </p:cSld>
  <p:clrMapOvr>
    <a:masterClrMapping/>
  </p:clrMapOvr>
  <p:transition spd="slow">
    <p:dissolve/>
  </p:transition>
  <p:timing>
    <p:tnLst>
      <p:par>
        <p:cTn id="1" dur="indefinite" restart="never" nodeType="tmRoot">
          <p:childTnLst>
            <p:seq concurrent="1" nextAc="seek">
              <p:cTn id="2" restart="whenNotActive" fill="hold" evtFilter="cancelBubble" nodeType="interactiveSeq">
                <p:stCondLst>
                  <p:cond evt="onClick" delay="0">
                    <p:tgtEl>
                      <p:spTgt spid="17"/>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33297" fill="hold"/>
                                        <p:tgtEl>
                                          <p:spTgt spid="17"/>
                                        </p:tgtEl>
                                      </p:cBhvr>
                                    </p:cmd>
                                  </p:childTnLst>
                                </p:cTn>
                              </p:par>
                            </p:childTnLst>
                          </p:cTn>
                        </p:par>
                      </p:childTnLst>
                    </p:cTn>
                  </p:par>
                </p:childTnLst>
              </p:cTn>
              <p:nextCondLst>
                <p:cond evt="onClick" delay="0">
                  <p:tgtEl>
                    <p:spTgt spid="17"/>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17"/>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Alanna\AppData\Local\Microsoft\Windows\Temporary Internet Files\Content.IE5\FIE53H6R\MCj04239180000[1].wmf"/>
          <p:cNvPicPr>
            <a:picLocks noChangeAspect="1" noChangeArrowheads="1"/>
          </p:cNvPicPr>
          <p:nvPr/>
        </p:nvPicPr>
        <p:blipFill>
          <a:blip r:embed="rId4"/>
          <a:srcRect/>
          <a:stretch>
            <a:fillRect/>
          </a:stretch>
        </p:blipFill>
        <p:spPr bwMode="auto">
          <a:xfrm>
            <a:off x="7239000" y="3276600"/>
            <a:ext cx="1739900" cy="1838325"/>
          </a:xfrm>
          <a:prstGeom prst="rect">
            <a:avLst/>
          </a:prstGeom>
          <a:noFill/>
        </p:spPr>
      </p:pic>
      <p:sp>
        <p:nvSpPr>
          <p:cNvPr id="3" name="Content Placeholder 2"/>
          <p:cNvSpPr>
            <a:spLocks noGrp="1"/>
          </p:cNvSpPr>
          <p:nvPr>
            <p:ph sz="half" idx="4294967295"/>
          </p:nvPr>
        </p:nvSpPr>
        <p:spPr>
          <a:xfrm>
            <a:off x="0" y="381000"/>
            <a:ext cx="4038600" cy="5672138"/>
          </a:xfrm>
        </p:spPr>
        <p:txBody>
          <a:bodyPr>
            <a:noAutofit/>
          </a:bodyPr>
          <a:lstStyle/>
          <a:p>
            <a:r>
              <a:rPr lang="de-DE" sz="1800" dirty="0" smtClean="0"/>
              <a:t>Als er schon eine Weile gegangen war, </a:t>
            </a:r>
            <a:r>
              <a:rPr lang="de-DE" sz="1800" b="1" dirty="0" smtClean="0"/>
              <a:t>fand</a:t>
            </a:r>
            <a:r>
              <a:rPr lang="de-DE" sz="1800" dirty="0" smtClean="0"/>
              <a:t> er einen Jagdhund am Wege liegen, der jämmerlich </a:t>
            </a:r>
            <a:r>
              <a:rPr lang="de-DE" sz="1800" b="1" dirty="0" smtClean="0"/>
              <a:t>heulte</a:t>
            </a:r>
            <a:r>
              <a:rPr lang="de-DE" sz="1800" dirty="0" smtClean="0"/>
              <a:t>. "Warum heulst du denn so, Packan?" </a:t>
            </a:r>
            <a:r>
              <a:rPr lang="de-DE" sz="1800" b="1" dirty="0" smtClean="0"/>
              <a:t>fragte</a:t>
            </a:r>
            <a:r>
              <a:rPr lang="de-DE" sz="1800" dirty="0" smtClean="0"/>
              <a:t> der Esel.</a:t>
            </a:r>
            <a:endParaRPr lang="en-US" sz="1800" dirty="0" smtClean="0"/>
          </a:p>
          <a:p>
            <a:r>
              <a:rPr lang="de-DE" sz="1800" dirty="0" smtClean="0"/>
              <a:t>"Ach", sagte der Hund, "weil ich alt bin, jeden Tag schwächer werde und auch nicht mehr auf die Jagd kann, </a:t>
            </a:r>
            <a:r>
              <a:rPr lang="de-DE" sz="1800" b="1" dirty="0" smtClean="0"/>
              <a:t>wollte</a:t>
            </a:r>
            <a:r>
              <a:rPr lang="de-DE" sz="1800" dirty="0" smtClean="0"/>
              <a:t> mich mein Herr totschießen. Da hab ich Reißaus genommen. Aber womit soll ich nun mein Brot verdienen?"</a:t>
            </a:r>
            <a:endParaRPr lang="en-US" sz="1800" dirty="0" smtClean="0"/>
          </a:p>
          <a:p>
            <a:r>
              <a:rPr lang="de-DE" sz="1800" dirty="0" smtClean="0"/>
              <a:t>"Weißt du, was", </a:t>
            </a:r>
            <a:r>
              <a:rPr lang="de-DE" sz="1800" b="1" dirty="0" smtClean="0"/>
              <a:t>sprach</a:t>
            </a:r>
            <a:r>
              <a:rPr lang="de-DE" sz="1800" dirty="0" smtClean="0"/>
              <a:t> der Esel, "ich gehe nach Bremen und werde dort Stadtmusikant. Komm mit mir und laß dich auch bei der Musik annehmen. Ich spiele die Laute, und du schlägst die Pauken." Der Hund </a:t>
            </a:r>
            <a:r>
              <a:rPr lang="de-DE" sz="1800" b="1" dirty="0" smtClean="0"/>
              <a:t>war </a:t>
            </a:r>
            <a:r>
              <a:rPr lang="de-DE" sz="1800" dirty="0" smtClean="0"/>
              <a:t>einverstanden, und sie </a:t>
            </a:r>
            <a:r>
              <a:rPr lang="de-DE" sz="1800" b="1" dirty="0" smtClean="0"/>
              <a:t>gingen</a:t>
            </a:r>
            <a:r>
              <a:rPr lang="de-DE" sz="1800" dirty="0" smtClean="0"/>
              <a:t> mitsammen </a:t>
            </a:r>
            <a:r>
              <a:rPr lang="de-DE" sz="1800" b="1" dirty="0" smtClean="0"/>
              <a:t>weiter</a:t>
            </a:r>
            <a:r>
              <a:rPr lang="de-DE" sz="1800" dirty="0" smtClean="0"/>
              <a:t>.</a:t>
            </a:r>
            <a:endParaRPr lang="en-US" sz="1800" dirty="0" smtClean="0"/>
          </a:p>
          <a:p>
            <a:endParaRPr lang="en-US" sz="1800" dirty="0"/>
          </a:p>
        </p:txBody>
      </p:sp>
      <p:pic>
        <p:nvPicPr>
          <p:cNvPr id="2050" name="Picture 2" descr="C:\Users\Alanna\AppData\Local\Microsoft\Windows\Temporary Internet Files\Content.IE5\958Q07G6\MPj04385330000[1].jpg"/>
          <p:cNvPicPr>
            <a:picLocks noChangeAspect="1" noChangeArrowheads="1"/>
          </p:cNvPicPr>
          <p:nvPr/>
        </p:nvPicPr>
        <p:blipFill>
          <a:blip r:embed="rId5" cstate="print"/>
          <a:srcRect/>
          <a:stretch>
            <a:fillRect/>
          </a:stretch>
        </p:blipFill>
        <p:spPr bwMode="auto">
          <a:xfrm>
            <a:off x="4876800" y="304800"/>
            <a:ext cx="4000500" cy="2667000"/>
          </a:xfrm>
          <a:prstGeom prst="rect">
            <a:avLst/>
          </a:prstGeom>
          <a:noFill/>
        </p:spPr>
      </p:pic>
      <p:pic>
        <p:nvPicPr>
          <p:cNvPr id="2051" name="Picture 3" descr="C:\Users\Alanna\AppData\Local\Microsoft\Windows\Temporary Internet Files\Content.IE5\256ZEE16\MCj03379140000[1].wmf"/>
          <p:cNvPicPr>
            <a:picLocks noChangeAspect="1" noChangeArrowheads="1"/>
          </p:cNvPicPr>
          <p:nvPr/>
        </p:nvPicPr>
        <p:blipFill>
          <a:blip r:embed="rId6"/>
          <a:srcRect/>
          <a:stretch>
            <a:fillRect/>
          </a:stretch>
        </p:blipFill>
        <p:spPr bwMode="auto">
          <a:xfrm>
            <a:off x="5334000" y="1066800"/>
            <a:ext cx="1447800" cy="1156796"/>
          </a:xfrm>
          <a:prstGeom prst="rect">
            <a:avLst/>
          </a:prstGeom>
          <a:noFill/>
        </p:spPr>
      </p:pic>
      <p:sp>
        <p:nvSpPr>
          <p:cNvPr id="16" name="Rounded Rectangular Callout 15"/>
          <p:cNvSpPr/>
          <p:nvPr/>
        </p:nvSpPr>
        <p:spPr>
          <a:xfrm>
            <a:off x="3581400" y="5105400"/>
            <a:ext cx="4724400" cy="1219200"/>
          </a:xfrm>
          <a:prstGeom prst="wedgeRoundRectCallout">
            <a:avLst>
              <a:gd name="adj1" fmla="val 20689"/>
              <a:gd name="adj2" fmla="val -66943"/>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t>                                                                  </a:t>
            </a:r>
            <a:r>
              <a:rPr lang="de-DE" sz="7200" dirty="0" smtClean="0"/>
              <a:t>?!</a:t>
            </a:r>
            <a:endParaRPr lang="en-US" sz="7200" dirty="0"/>
          </a:p>
        </p:txBody>
      </p:sp>
      <p:pic>
        <p:nvPicPr>
          <p:cNvPr id="2053" name="Picture 5" descr="C:\Users\Alanna\AppData\Local\Microsoft\Windows\Temporary Internet Files\Content.IE5\256ZEE16\MCj00960770000[1].wmf"/>
          <p:cNvPicPr>
            <a:picLocks noChangeAspect="1" noChangeArrowheads="1"/>
          </p:cNvPicPr>
          <p:nvPr/>
        </p:nvPicPr>
        <p:blipFill>
          <a:blip r:embed="rId7"/>
          <a:srcRect/>
          <a:stretch>
            <a:fillRect/>
          </a:stretch>
        </p:blipFill>
        <p:spPr bwMode="auto">
          <a:xfrm>
            <a:off x="3505200" y="4953000"/>
            <a:ext cx="990600" cy="1230251"/>
          </a:xfrm>
          <a:prstGeom prst="rect">
            <a:avLst/>
          </a:prstGeom>
          <a:noFill/>
        </p:spPr>
      </p:pic>
      <p:pic>
        <p:nvPicPr>
          <p:cNvPr id="22" name="Picture 8" descr="C:\Users\Alanna\AppData\Local\Microsoft\Windows\Temporary Internet Files\Content.IE5\256ZEE16\MCED00259_0000[1].wmf"/>
          <p:cNvPicPr>
            <a:picLocks noChangeAspect="1" noChangeArrowheads="1"/>
          </p:cNvPicPr>
          <p:nvPr/>
        </p:nvPicPr>
        <p:blipFill>
          <a:blip r:embed="rId8"/>
          <a:srcRect/>
          <a:stretch>
            <a:fillRect/>
          </a:stretch>
        </p:blipFill>
        <p:spPr bwMode="auto">
          <a:xfrm>
            <a:off x="4419600" y="5562600"/>
            <a:ext cx="304800" cy="340716"/>
          </a:xfrm>
          <a:prstGeom prst="rect">
            <a:avLst/>
          </a:prstGeom>
          <a:noFill/>
        </p:spPr>
      </p:pic>
      <p:pic>
        <p:nvPicPr>
          <p:cNvPr id="2054" name="Picture 6" descr="C:\Users\Alanna\AppData\Local\Microsoft\Windows\Temporary Internet Files\Content.IE5\958Q07G6\MCj04398250000[1].png"/>
          <p:cNvPicPr>
            <a:picLocks noChangeAspect="1" noChangeArrowheads="1"/>
          </p:cNvPicPr>
          <p:nvPr/>
        </p:nvPicPr>
        <p:blipFill>
          <a:blip r:embed="rId9" cstate="print"/>
          <a:srcRect/>
          <a:stretch>
            <a:fillRect/>
          </a:stretch>
        </p:blipFill>
        <p:spPr bwMode="auto">
          <a:xfrm>
            <a:off x="4724400" y="5410200"/>
            <a:ext cx="838200" cy="838200"/>
          </a:xfrm>
          <a:prstGeom prst="rect">
            <a:avLst/>
          </a:prstGeom>
          <a:noFill/>
        </p:spPr>
      </p:pic>
      <p:pic>
        <p:nvPicPr>
          <p:cNvPr id="2056" name="Picture 8" descr="C:\Users\Alanna\AppData\Local\Microsoft\Windows\Temporary Internet Files\Content.IE5\256ZEE16\MCED00259_0000[1].wmf"/>
          <p:cNvPicPr>
            <a:picLocks noChangeAspect="1" noChangeArrowheads="1"/>
          </p:cNvPicPr>
          <p:nvPr/>
        </p:nvPicPr>
        <p:blipFill>
          <a:blip r:embed="rId8"/>
          <a:srcRect/>
          <a:stretch>
            <a:fillRect/>
          </a:stretch>
        </p:blipFill>
        <p:spPr bwMode="auto">
          <a:xfrm>
            <a:off x="5562600" y="5638800"/>
            <a:ext cx="304800" cy="305210"/>
          </a:xfrm>
          <a:prstGeom prst="rect">
            <a:avLst/>
          </a:prstGeom>
          <a:noFill/>
        </p:spPr>
      </p:pic>
      <p:pic>
        <p:nvPicPr>
          <p:cNvPr id="2057" name="Picture 9" descr="C:\Users\Alanna\AppData\Local\Microsoft\Windows\Temporary Internet Files\Content.IE5\958Q07G6\MCj04174820000[1].wmf"/>
          <p:cNvPicPr>
            <a:picLocks noChangeAspect="1" noChangeArrowheads="1"/>
          </p:cNvPicPr>
          <p:nvPr/>
        </p:nvPicPr>
        <p:blipFill>
          <a:blip r:embed="rId10"/>
          <a:srcRect/>
          <a:stretch>
            <a:fillRect/>
          </a:stretch>
        </p:blipFill>
        <p:spPr bwMode="auto">
          <a:xfrm>
            <a:off x="6324600" y="5105400"/>
            <a:ext cx="719633" cy="857707"/>
          </a:xfrm>
          <a:prstGeom prst="rect">
            <a:avLst/>
          </a:prstGeom>
          <a:noFill/>
        </p:spPr>
      </p:pic>
      <p:sp>
        <p:nvSpPr>
          <p:cNvPr id="15" name="Rounded Rectangular Callout 14"/>
          <p:cNvSpPr/>
          <p:nvPr/>
        </p:nvSpPr>
        <p:spPr>
          <a:xfrm>
            <a:off x="3962400" y="3048000"/>
            <a:ext cx="3429000" cy="838200"/>
          </a:xfrm>
          <a:prstGeom prst="wedgeRoundRectCallout">
            <a:avLst>
              <a:gd name="adj1" fmla="val 48681"/>
              <a:gd name="adj2" fmla="val 75385"/>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t>AR-ROO! Ich bin zu alt! Mein Herr will mich nicht mehr!</a:t>
            </a:r>
            <a:endParaRPr lang="en-US" dirty="0"/>
          </a:p>
        </p:txBody>
      </p:sp>
      <p:pic>
        <p:nvPicPr>
          <p:cNvPr id="2058" name="Picture 10" descr="C:\Users\Alanna\AppData\Local\Microsoft\Windows\Temporary Internet Files\Content.IE5\ZU3RD0UZ\MMj03005160000[1].gif"/>
          <p:cNvPicPr>
            <a:picLocks noChangeAspect="1" noChangeArrowheads="1" noCrop="1"/>
          </p:cNvPicPr>
          <p:nvPr/>
        </p:nvPicPr>
        <p:blipFill>
          <a:blip r:embed="rId11"/>
          <a:srcRect/>
          <a:stretch>
            <a:fillRect/>
          </a:stretch>
        </p:blipFill>
        <p:spPr bwMode="auto">
          <a:xfrm>
            <a:off x="6096000" y="5638800"/>
            <a:ext cx="533400" cy="646090"/>
          </a:xfrm>
          <a:prstGeom prst="rect">
            <a:avLst/>
          </a:prstGeom>
          <a:noFill/>
        </p:spPr>
      </p:pic>
      <p:pic>
        <p:nvPicPr>
          <p:cNvPr id="14" name="BSMDog.wav">
            <a:hlinkClick r:id="" action="ppaction://media"/>
          </p:cNvPr>
          <p:cNvPicPr>
            <a:picLocks noRot="1" noChangeAspect="1"/>
          </p:cNvPicPr>
          <p:nvPr>
            <a:audioFile r:link="rId1"/>
          </p:nvPr>
        </p:nvPicPr>
        <p:blipFill>
          <a:blip r:embed="rId12"/>
          <a:stretch>
            <a:fillRect/>
          </a:stretch>
        </p:blipFill>
        <p:spPr>
          <a:xfrm>
            <a:off x="4191000" y="304800"/>
            <a:ext cx="304800" cy="304800"/>
          </a:xfrm>
          <a:prstGeom prst="rect">
            <a:avLst/>
          </a:prstGeom>
        </p:spPr>
      </p:pic>
    </p:spTree>
  </p:cSld>
  <p:clrMapOvr>
    <a:masterClrMapping/>
  </p:clrMapOvr>
  <p:transition>
    <p:wipe dir="r"/>
  </p:transition>
  <p:timing>
    <p:tnLst>
      <p:par>
        <p:cTn id="1" dur="indefinite" restart="never" nodeType="tmRoot">
          <p:childTnLst>
            <p:seq concurrent="1" nextAc="seek">
              <p:cTn id="2" restart="whenNotActive" fill="hold" evtFilter="cancelBubble" nodeType="interactiveSeq">
                <p:stCondLst>
                  <p:cond evt="onClick" delay="0">
                    <p:tgtEl>
                      <p:spTgt spid="1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42000" fill="hold"/>
                                        <p:tgtEl>
                                          <p:spTgt spid="14"/>
                                        </p:tgtEl>
                                      </p:cBhvr>
                                    </p:cmd>
                                  </p:childTnLst>
                                </p:cTn>
                              </p:par>
                            </p:childTnLst>
                          </p:cTn>
                        </p:par>
                      </p:childTnLst>
                    </p:cTn>
                  </p:par>
                </p:childTnLst>
              </p:cTn>
              <p:nextCondLst>
                <p:cond evt="onClick" delay="0">
                  <p:tgtEl>
                    <p:spTgt spid="14"/>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14"/>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4294967295"/>
          </p:nvPr>
        </p:nvSpPr>
        <p:spPr>
          <a:xfrm>
            <a:off x="0" y="152400"/>
            <a:ext cx="4038600" cy="6553200"/>
          </a:xfrm>
        </p:spPr>
        <p:txBody>
          <a:bodyPr>
            <a:noAutofit/>
          </a:bodyPr>
          <a:lstStyle/>
          <a:p>
            <a:r>
              <a:rPr lang="de-DE" sz="1800" dirty="0" smtClean="0"/>
              <a:t>Es </a:t>
            </a:r>
            <a:r>
              <a:rPr lang="de-DE" sz="1800" b="1" dirty="0" smtClean="0"/>
              <a:t>dauerte</a:t>
            </a:r>
            <a:r>
              <a:rPr lang="de-DE" sz="1800" dirty="0" smtClean="0"/>
              <a:t> nicht lange, da </a:t>
            </a:r>
            <a:r>
              <a:rPr lang="de-DE" sz="1800" b="1" dirty="0" smtClean="0"/>
              <a:t>sahen</a:t>
            </a:r>
            <a:r>
              <a:rPr lang="de-DE" sz="1800" dirty="0" smtClean="0"/>
              <a:t> sie eine Katze am Wege sitzen, die </a:t>
            </a:r>
            <a:r>
              <a:rPr lang="de-DE" sz="1800" b="1" dirty="0" smtClean="0"/>
              <a:t>machte</a:t>
            </a:r>
            <a:r>
              <a:rPr lang="de-DE" sz="1800" dirty="0" smtClean="0"/>
              <a:t> ein Gesicht wie drei Tage Regenwetter. "Was ist denn dir in die Quere gekommen, alter Bartputzer?" </a:t>
            </a:r>
            <a:r>
              <a:rPr lang="de-DE" sz="1800" b="1" dirty="0" smtClean="0"/>
              <a:t>fragte</a:t>
            </a:r>
            <a:r>
              <a:rPr lang="de-DE" sz="1800" dirty="0" smtClean="0"/>
              <a:t> der Esel.</a:t>
            </a:r>
            <a:endParaRPr lang="en-US" sz="1800" dirty="0" smtClean="0"/>
          </a:p>
          <a:p>
            <a:r>
              <a:rPr lang="de-DE" sz="1800" dirty="0" smtClean="0"/>
              <a:t>"Wer kann da lustig sein, wenn's einem an den Kragen geht", </a:t>
            </a:r>
            <a:r>
              <a:rPr lang="de-DE" sz="1800" b="1" dirty="0" smtClean="0"/>
              <a:t>antwortete</a:t>
            </a:r>
            <a:r>
              <a:rPr lang="de-DE" sz="1800" dirty="0" smtClean="0"/>
              <a:t> die Katze. "Weil ich nun alt bin, meine Zähne stumpf werden und ich lieber hinter dem Ofen sitze und spinne, als nach Mäusen herumjage, hat mich meine Frau ersäufen wollen. Ich </a:t>
            </a:r>
            <a:r>
              <a:rPr lang="de-DE" sz="1800" b="1" dirty="0" smtClean="0"/>
              <a:t>konnte</a:t>
            </a:r>
            <a:r>
              <a:rPr lang="de-DE" sz="1800" dirty="0" smtClean="0"/>
              <a:t> mich zwar noch davonschleichen, aber nun ist guter Rat teuer. Wo soll ich jetzt hin?"</a:t>
            </a:r>
            <a:endParaRPr lang="en-US" sz="1800" dirty="0" smtClean="0"/>
          </a:p>
          <a:p>
            <a:r>
              <a:rPr lang="de-DE" sz="1800" dirty="0" smtClean="0"/>
              <a:t>"Geh mit uns nach Bremen! Du verstehst dich doch auf die Nachtmusik, da kannst du Stadtmusikant werden." Die Katze </a:t>
            </a:r>
            <a:r>
              <a:rPr lang="de-DE" sz="1800" b="1" dirty="0" smtClean="0"/>
              <a:t>hielt</a:t>
            </a:r>
            <a:r>
              <a:rPr lang="de-DE" sz="1800" dirty="0" smtClean="0"/>
              <a:t> das für gut und </a:t>
            </a:r>
            <a:r>
              <a:rPr lang="de-DE" sz="1800" b="1" dirty="0" smtClean="0"/>
              <a:t>ging mit</a:t>
            </a:r>
            <a:r>
              <a:rPr lang="de-DE" sz="1800" dirty="0" smtClean="0"/>
              <a:t>.</a:t>
            </a:r>
            <a:endParaRPr lang="en-US" sz="1800" dirty="0" smtClean="0"/>
          </a:p>
          <a:p>
            <a:endParaRPr lang="en-US" sz="1800" dirty="0"/>
          </a:p>
        </p:txBody>
      </p:sp>
      <p:pic>
        <p:nvPicPr>
          <p:cNvPr id="2050" name="Picture 2" descr="C:\Users\Alanna\AppData\Local\Microsoft\Windows\Temporary Internet Files\Content.IE5\958Q07G6\MPj04385330000[1].jpg"/>
          <p:cNvPicPr>
            <a:picLocks noChangeAspect="1" noChangeArrowheads="1"/>
          </p:cNvPicPr>
          <p:nvPr/>
        </p:nvPicPr>
        <p:blipFill>
          <a:blip r:embed="rId4" cstate="print"/>
          <a:srcRect/>
          <a:stretch>
            <a:fillRect/>
          </a:stretch>
        </p:blipFill>
        <p:spPr bwMode="auto">
          <a:xfrm>
            <a:off x="4800600" y="152400"/>
            <a:ext cx="3505200" cy="2336800"/>
          </a:xfrm>
          <a:prstGeom prst="rect">
            <a:avLst/>
          </a:prstGeom>
          <a:noFill/>
        </p:spPr>
      </p:pic>
      <p:pic>
        <p:nvPicPr>
          <p:cNvPr id="2051" name="Picture 3" descr="C:\Users\Alanna\AppData\Local\Microsoft\Windows\Temporary Internet Files\Content.IE5\256ZEE16\MCj03379140000[1].wmf"/>
          <p:cNvPicPr>
            <a:picLocks noChangeAspect="1" noChangeArrowheads="1"/>
          </p:cNvPicPr>
          <p:nvPr/>
        </p:nvPicPr>
        <p:blipFill>
          <a:blip r:embed="rId5"/>
          <a:srcRect/>
          <a:stretch>
            <a:fillRect/>
          </a:stretch>
        </p:blipFill>
        <p:spPr bwMode="auto">
          <a:xfrm>
            <a:off x="4191000" y="914400"/>
            <a:ext cx="1447800" cy="1156796"/>
          </a:xfrm>
          <a:prstGeom prst="rect">
            <a:avLst/>
          </a:prstGeom>
          <a:noFill/>
        </p:spPr>
      </p:pic>
      <p:sp>
        <p:nvSpPr>
          <p:cNvPr id="15" name="Rounded Rectangular Callout 14"/>
          <p:cNvSpPr/>
          <p:nvPr/>
        </p:nvSpPr>
        <p:spPr>
          <a:xfrm>
            <a:off x="5029200" y="2667000"/>
            <a:ext cx="3733800" cy="838200"/>
          </a:xfrm>
          <a:prstGeom prst="wedgeRoundRectCallout">
            <a:avLst>
              <a:gd name="adj1" fmla="val -31161"/>
              <a:gd name="adj2" fmla="val 100617"/>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t>Meine Frau wollte mich im Fluß ertrinken! Miau! Miau!</a:t>
            </a:r>
            <a:endParaRPr lang="en-US" dirty="0"/>
          </a:p>
        </p:txBody>
      </p:sp>
      <p:sp>
        <p:nvSpPr>
          <p:cNvPr id="16" name="Rounded Rectangular Callout 15"/>
          <p:cNvSpPr/>
          <p:nvPr/>
        </p:nvSpPr>
        <p:spPr>
          <a:xfrm>
            <a:off x="6248400" y="4495800"/>
            <a:ext cx="2057400" cy="1828800"/>
          </a:xfrm>
          <a:prstGeom prst="wedgeRoundRectCallout">
            <a:avLst>
              <a:gd name="adj1" fmla="val -66884"/>
              <a:gd name="adj2" fmla="val -33610"/>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t>                 </a:t>
            </a:r>
            <a:r>
              <a:rPr lang="de-DE" sz="7200" dirty="0" smtClean="0"/>
              <a:t>?!</a:t>
            </a:r>
            <a:endParaRPr lang="en-US" sz="7200" dirty="0"/>
          </a:p>
        </p:txBody>
      </p:sp>
      <p:pic>
        <p:nvPicPr>
          <p:cNvPr id="3075" name="Picture 3" descr="C:\Users\Alanna\Pictures\Microsoft Clip Organizer\an01663_.wmf"/>
          <p:cNvPicPr>
            <a:picLocks noChangeAspect="1" noChangeArrowheads="1"/>
          </p:cNvPicPr>
          <p:nvPr/>
        </p:nvPicPr>
        <p:blipFill>
          <a:blip r:embed="rId6"/>
          <a:srcRect/>
          <a:stretch>
            <a:fillRect/>
          </a:stretch>
        </p:blipFill>
        <p:spPr bwMode="auto">
          <a:xfrm>
            <a:off x="4267200" y="1600200"/>
            <a:ext cx="891997" cy="735635"/>
          </a:xfrm>
          <a:prstGeom prst="rect">
            <a:avLst/>
          </a:prstGeom>
          <a:noFill/>
        </p:spPr>
      </p:pic>
      <p:pic>
        <p:nvPicPr>
          <p:cNvPr id="3078" name="Picture 6" descr="C:\Users\Alanna\Pictures\Microsoft Clip Organizer\j0411642.wmf"/>
          <p:cNvPicPr>
            <a:picLocks noChangeAspect="1" noChangeArrowheads="1"/>
          </p:cNvPicPr>
          <p:nvPr/>
        </p:nvPicPr>
        <p:blipFill>
          <a:blip r:embed="rId7"/>
          <a:srcRect/>
          <a:stretch>
            <a:fillRect/>
          </a:stretch>
        </p:blipFill>
        <p:spPr bwMode="auto">
          <a:xfrm>
            <a:off x="3810000" y="3657600"/>
            <a:ext cx="2184882" cy="2514600"/>
          </a:xfrm>
          <a:prstGeom prst="rect">
            <a:avLst/>
          </a:prstGeom>
          <a:noFill/>
        </p:spPr>
      </p:pic>
      <p:sp>
        <p:nvSpPr>
          <p:cNvPr id="14" name="Flowchart: Connector 13"/>
          <p:cNvSpPr/>
          <p:nvPr/>
        </p:nvSpPr>
        <p:spPr>
          <a:xfrm>
            <a:off x="5105400" y="4343400"/>
            <a:ext cx="76200" cy="152400"/>
          </a:xfrm>
          <a:prstGeom prst="flowChartConnector">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4">
                  <a:lumMod val="75000"/>
                </a:schemeClr>
              </a:solidFill>
            </a:endParaRPr>
          </a:p>
        </p:txBody>
      </p:sp>
      <p:sp>
        <p:nvSpPr>
          <p:cNvPr id="17" name="Flowchart: Connector 16"/>
          <p:cNvSpPr/>
          <p:nvPr/>
        </p:nvSpPr>
        <p:spPr>
          <a:xfrm>
            <a:off x="5029200" y="4648200"/>
            <a:ext cx="76200" cy="228600"/>
          </a:xfrm>
          <a:prstGeom prst="flowChartConnector">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79" name="Picture 7" descr="C:\Users\Alanna\AppData\Local\Microsoft\Windows\Temporary Internet Files\Content.IE5\ZU3RD0UZ\MCj04247620000[1].wmf"/>
          <p:cNvPicPr>
            <a:picLocks noChangeAspect="1" noChangeArrowheads="1"/>
          </p:cNvPicPr>
          <p:nvPr/>
        </p:nvPicPr>
        <p:blipFill>
          <a:blip r:embed="rId8"/>
          <a:srcRect/>
          <a:stretch>
            <a:fillRect/>
          </a:stretch>
        </p:blipFill>
        <p:spPr bwMode="auto">
          <a:xfrm>
            <a:off x="6400800" y="4876800"/>
            <a:ext cx="1293646" cy="1416050"/>
          </a:xfrm>
          <a:prstGeom prst="rect">
            <a:avLst/>
          </a:prstGeom>
          <a:noFill/>
        </p:spPr>
      </p:pic>
      <p:pic>
        <p:nvPicPr>
          <p:cNvPr id="3080" name="Picture 8" descr="C:\Users\Alanna\AppData\Local\Microsoft\Windows\Temporary Internet Files\Content.IE5\958Q07G6\MCj04398250000[1].png"/>
          <p:cNvPicPr>
            <a:picLocks noChangeAspect="1" noChangeArrowheads="1"/>
          </p:cNvPicPr>
          <p:nvPr/>
        </p:nvPicPr>
        <p:blipFill>
          <a:blip r:embed="rId9"/>
          <a:srcRect/>
          <a:stretch>
            <a:fillRect/>
          </a:stretch>
        </p:blipFill>
        <p:spPr bwMode="auto">
          <a:xfrm>
            <a:off x="7848600" y="4191000"/>
            <a:ext cx="990600" cy="990600"/>
          </a:xfrm>
          <a:prstGeom prst="rect">
            <a:avLst/>
          </a:prstGeom>
          <a:noFill/>
        </p:spPr>
      </p:pic>
      <p:pic>
        <p:nvPicPr>
          <p:cNvPr id="3081" name="Picture 9" descr="C:\Users\Alanna\AppData\Local\Microsoft\Windows\Temporary Internet Files\Content.IE5\ZU3RD0UZ\MCj04125000000[1].wmf"/>
          <p:cNvPicPr>
            <a:picLocks noChangeAspect="1" noChangeArrowheads="1"/>
          </p:cNvPicPr>
          <p:nvPr/>
        </p:nvPicPr>
        <p:blipFill>
          <a:blip r:embed="rId10"/>
          <a:srcRect/>
          <a:stretch>
            <a:fillRect/>
          </a:stretch>
        </p:blipFill>
        <p:spPr bwMode="auto">
          <a:xfrm>
            <a:off x="8302782" y="6019800"/>
            <a:ext cx="841218" cy="343908"/>
          </a:xfrm>
          <a:prstGeom prst="rect">
            <a:avLst/>
          </a:prstGeom>
          <a:noFill/>
          <a:scene3d>
            <a:camera prst="orthographicFront">
              <a:rot lat="0" lon="0" rev="15300000"/>
            </a:camera>
            <a:lightRig rig="threePt" dir="t"/>
          </a:scene3d>
        </p:spPr>
      </p:pic>
      <p:pic>
        <p:nvPicPr>
          <p:cNvPr id="21" name="Picture 9" descr="C:\Users\Alanna\AppData\Local\Microsoft\Windows\Temporary Internet Files\Content.IE5\ZU3RD0UZ\MCj04125000000[1].wmf"/>
          <p:cNvPicPr>
            <a:picLocks noChangeAspect="1" noChangeArrowheads="1"/>
          </p:cNvPicPr>
          <p:nvPr/>
        </p:nvPicPr>
        <p:blipFill>
          <a:blip r:embed="rId10"/>
          <a:srcRect/>
          <a:stretch>
            <a:fillRect/>
          </a:stretch>
        </p:blipFill>
        <p:spPr bwMode="auto">
          <a:xfrm>
            <a:off x="8153400" y="5486400"/>
            <a:ext cx="841218" cy="343908"/>
          </a:xfrm>
          <a:prstGeom prst="rect">
            <a:avLst/>
          </a:prstGeom>
          <a:noFill/>
          <a:scene3d>
            <a:camera prst="orthographicFront">
              <a:rot lat="0" lon="0" rev="15300000"/>
            </a:camera>
            <a:lightRig rig="threePt" dir="t"/>
          </a:scene3d>
        </p:spPr>
      </p:pic>
      <p:pic>
        <p:nvPicPr>
          <p:cNvPr id="19" name="Picture 8" descr="C:\Users\Alanna\AppData\Local\Microsoft\Windows\Temporary Internet Files\Content.IE5\256ZEE16\MCED00259_0000[1].wmf"/>
          <p:cNvPicPr>
            <a:picLocks noChangeAspect="1" noChangeArrowheads="1"/>
          </p:cNvPicPr>
          <p:nvPr/>
        </p:nvPicPr>
        <p:blipFill>
          <a:blip r:embed="rId11"/>
          <a:srcRect/>
          <a:stretch>
            <a:fillRect/>
          </a:stretch>
        </p:blipFill>
        <p:spPr bwMode="auto">
          <a:xfrm>
            <a:off x="8458200" y="4876800"/>
            <a:ext cx="304800" cy="340716"/>
          </a:xfrm>
          <a:prstGeom prst="rect">
            <a:avLst/>
          </a:prstGeom>
          <a:noFill/>
        </p:spPr>
      </p:pic>
      <p:pic>
        <p:nvPicPr>
          <p:cNvPr id="22" name="BSMcat.wav">
            <a:hlinkClick r:id="" action="ppaction://media"/>
          </p:cNvPr>
          <p:cNvPicPr>
            <a:picLocks noRot="1" noChangeAspect="1"/>
          </p:cNvPicPr>
          <p:nvPr>
            <a:audioFile r:link="rId1"/>
          </p:nvPr>
        </p:nvPicPr>
        <p:blipFill>
          <a:blip r:embed="rId12"/>
          <a:stretch>
            <a:fillRect/>
          </a:stretch>
        </p:blipFill>
        <p:spPr>
          <a:xfrm>
            <a:off x="4114800" y="228600"/>
            <a:ext cx="609600" cy="609600"/>
          </a:xfrm>
          <a:prstGeom prst="rect">
            <a:avLst/>
          </a:prstGeom>
        </p:spPr>
      </p:pic>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blinds(horizontal)">
                                      <p:cBhvr>
                                        <p:cTn id="7" dur="5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8" restart="whenNotActive" fill="hold" evtFilter="cancelBubble" nodeType="interactiveSeq">
                <p:stCondLst>
                  <p:cond evt="onClick" delay="0">
                    <p:tgtEl>
                      <p:spTgt spid="22"/>
                    </p:tgtEl>
                  </p:cond>
                </p:stCondLst>
                <p:endSync evt="end" delay="0">
                  <p:rtn val="all"/>
                </p:endSync>
                <p:childTnLst>
                  <p:par>
                    <p:cTn id="9" fill="hold">
                      <p:stCondLst>
                        <p:cond delay="0"/>
                      </p:stCondLst>
                      <p:childTnLst>
                        <p:par>
                          <p:cTn id="10" fill="hold">
                            <p:stCondLst>
                              <p:cond delay="0"/>
                            </p:stCondLst>
                            <p:childTnLst>
                              <p:par>
                                <p:cTn id="11" presetID="1" presetClass="mediacall" presetSubtype="0" fill="hold" nodeType="clickEffect">
                                  <p:stCondLst>
                                    <p:cond delay="0"/>
                                  </p:stCondLst>
                                  <p:childTnLst>
                                    <p:cmd type="call" cmd="playFrom(0.0)">
                                      <p:cBhvr>
                                        <p:cTn id="12" dur="50937" fill="hold"/>
                                        <p:tgtEl>
                                          <p:spTgt spid="22"/>
                                        </p:tgtEl>
                                      </p:cBhvr>
                                    </p:cmd>
                                  </p:childTnLst>
                                </p:cTn>
                              </p:par>
                            </p:childTnLst>
                          </p:cTn>
                        </p:par>
                      </p:childTnLst>
                    </p:cTn>
                  </p:par>
                </p:childTnLst>
              </p:cTn>
              <p:nextCondLst>
                <p:cond evt="onClick" delay="0">
                  <p:tgtEl>
                    <p:spTgt spid="22"/>
                  </p:tgtEl>
                </p:cond>
              </p:nextCondLst>
            </p:seq>
            <p:audio>
              <p:cMediaNode>
                <p:cTn id="13" fill="hold" display="0">
                  <p:stCondLst>
                    <p:cond delay="indefinite"/>
                  </p:stCondLst>
                  <p:endCondLst>
                    <p:cond evt="onNext" delay="0">
                      <p:tgtEl>
                        <p:sldTgt/>
                      </p:tgtEl>
                    </p:cond>
                    <p:cond evt="onPrev" delay="0">
                      <p:tgtEl>
                        <p:sldTgt/>
                      </p:tgtEl>
                    </p:cond>
                    <p:cond evt="onStopAudio" delay="0">
                      <p:tgtEl>
                        <p:sldTgt/>
                      </p:tgtEl>
                    </p:cond>
                  </p:endCondLst>
                </p:cTn>
                <p:tgtEl>
                  <p:spTgt spid="22"/>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4294967295"/>
          </p:nvPr>
        </p:nvSpPr>
        <p:spPr>
          <a:xfrm>
            <a:off x="0" y="152400"/>
            <a:ext cx="4038600" cy="6705600"/>
          </a:xfrm>
        </p:spPr>
        <p:txBody>
          <a:bodyPr>
            <a:noAutofit/>
          </a:bodyPr>
          <a:lstStyle/>
          <a:p>
            <a:r>
              <a:rPr lang="de-DE" sz="1800" dirty="0" smtClean="0"/>
              <a:t>Als die drei so miteinander </a:t>
            </a:r>
            <a:r>
              <a:rPr lang="de-DE" sz="1800" b="1" dirty="0" smtClean="0"/>
              <a:t>gingen</a:t>
            </a:r>
            <a:r>
              <a:rPr lang="de-DE" sz="1800" dirty="0" smtClean="0"/>
              <a:t>, </a:t>
            </a:r>
            <a:r>
              <a:rPr lang="de-DE" sz="1800" b="1" dirty="0" smtClean="0"/>
              <a:t>kamen</a:t>
            </a:r>
            <a:r>
              <a:rPr lang="de-DE" sz="1800" dirty="0" smtClean="0"/>
              <a:t> sie an einem Hof </a:t>
            </a:r>
            <a:r>
              <a:rPr lang="de-DE" sz="1800" b="1" dirty="0" smtClean="0"/>
              <a:t>vorbei</a:t>
            </a:r>
            <a:r>
              <a:rPr lang="de-DE" sz="1800" dirty="0" smtClean="0"/>
              <a:t>. Da </a:t>
            </a:r>
            <a:r>
              <a:rPr lang="de-DE" sz="1800" b="1" dirty="0" smtClean="0"/>
              <a:t>saß</a:t>
            </a:r>
            <a:r>
              <a:rPr lang="de-DE" sz="1800" dirty="0" smtClean="0"/>
              <a:t> der Haushahn auf dem Tor und </a:t>
            </a:r>
            <a:r>
              <a:rPr lang="de-DE" sz="1800" b="1" dirty="0" smtClean="0"/>
              <a:t>schrie</a:t>
            </a:r>
            <a:r>
              <a:rPr lang="de-DE" sz="1800" dirty="0" smtClean="0"/>
              <a:t> aus Leibeskräften. "Du schreist einem durch Mark und Bein", </a:t>
            </a:r>
            <a:r>
              <a:rPr lang="de-DE" sz="1800" b="1" dirty="0" smtClean="0"/>
              <a:t>sprach</a:t>
            </a:r>
            <a:r>
              <a:rPr lang="de-DE" sz="1800" dirty="0" smtClean="0"/>
              <a:t> der Esel, "was hast du vor?"</a:t>
            </a:r>
            <a:endParaRPr lang="en-US" sz="1800" dirty="0" smtClean="0"/>
          </a:p>
          <a:p>
            <a:r>
              <a:rPr lang="de-DE" sz="1800" dirty="0" smtClean="0"/>
              <a:t>"Die Hausfrau hat der Köchin befohlen, mir heute abend den Kopf abzusschlagen. Morgen, am Sonntag, haben sie Gäste, da wollen sie mich in der Suppe essen. Nun schrei ich aus vollem Hals, solang ich noch kann."</a:t>
            </a:r>
            <a:endParaRPr lang="en-US" sz="1800" dirty="0" smtClean="0"/>
          </a:p>
          <a:p>
            <a:r>
              <a:rPr lang="de-DE" sz="1800" dirty="0" smtClean="0"/>
              <a:t>"Ei was" </a:t>
            </a:r>
            <a:r>
              <a:rPr lang="de-DE" sz="1800" b="1" dirty="0" smtClean="0"/>
              <a:t>sagte</a:t>
            </a:r>
            <a:r>
              <a:rPr lang="de-DE" sz="1800" dirty="0" smtClean="0"/>
              <a:t> der Esel, "zieh lieber mit uns fort, wir gehen nach Bremen, etwas Besseres als den Tod findest du überall. Du hast eine gute Stimme, und wenn wir mitsammen musizieren, wird es gar herrlich klingen." Dem Hahn </a:t>
            </a:r>
            <a:r>
              <a:rPr lang="de-DE" sz="1800" b="1" dirty="0" smtClean="0"/>
              <a:t>gefiel</a:t>
            </a:r>
            <a:r>
              <a:rPr lang="de-DE" sz="1800" dirty="0" smtClean="0"/>
              <a:t> der Vorschlag, und sie </a:t>
            </a:r>
            <a:r>
              <a:rPr lang="de-DE" sz="1800" b="1" dirty="0" smtClean="0"/>
              <a:t>gingen</a:t>
            </a:r>
            <a:r>
              <a:rPr lang="de-DE" sz="1800" dirty="0" smtClean="0"/>
              <a:t> alle vier mitsammen </a:t>
            </a:r>
            <a:r>
              <a:rPr lang="de-DE" sz="1800" b="1" dirty="0" smtClean="0"/>
              <a:t>fort</a:t>
            </a:r>
            <a:r>
              <a:rPr lang="de-DE" sz="1800" dirty="0" smtClean="0"/>
              <a:t>.</a:t>
            </a:r>
            <a:endParaRPr lang="en-US" sz="1800" dirty="0" smtClean="0"/>
          </a:p>
          <a:p>
            <a:endParaRPr lang="en-US" sz="1800" dirty="0"/>
          </a:p>
        </p:txBody>
      </p:sp>
      <p:pic>
        <p:nvPicPr>
          <p:cNvPr id="2050" name="Picture 2" descr="C:\Users\Alanna\AppData\Local\Microsoft\Windows\Temporary Internet Files\Content.IE5\958Q07G6\MPj04385330000[1].jpg"/>
          <p:cNvPicPr>
            <a:picLocks noChangeAspect="1" noChangeArrowheads="1"/>
          </p:cNvPicPr>
          <p:nvPr/>
        </p:nvPicPr>
        <p:blipFill>
          <a:blip r:embed="rId4" cstate="print"/>
          <a:srcRect/>
          <a:stretch>
            <a:fillRect/>
          </a:stretch>
        </p:blipFill>
        <p:spPr bwMode="auto">
          <a:xfrm>
            <a:off x="5943600" y="152400"/>
            <a:ext cx="3048000" cy="2032000"/>
          </a:xfrm>
          <a:prstGeom prst="rect">
            <a:avLst/>
          </a:prstGeom>
          <a:noFill/>
        </p:spPr>
      </p:pic>
      <p:pic>
        <p:nvPicPr>
          <p:cNvPr id="2051" name="Picture 3" descr="C:\Users\Alanna\AppData\Local\Microsoft\Windows\Temporary Internet Files\Content.IE5\256ZEE16\MCj03379140000[1].wmf"/>
          <p:cNvPicPr>
            <a:picLocks noChangeAspect="1" noChangeArrowheads="1"/>
          </p:cNvPicPr>
          <p:nvPr/>
        </p:nvPicPr>
        <p:blipFill>
          <a:blip r:embed="rId5"/>
          <a:srcRect/>
          <a:stretch>
            <a:fillRect/>
          </a:stretch>
        </p:blipFill>
        <p:spPr bwMode="auto">
          <a:xfrm>
            <a:off x="4876800" y="1066800"/>
            <a:ext cx="1371600" cy="1095912"/>
          </a:xfrm>
          <a:prstGeom prst="rect">
            <a:avLst/>
          </a:prstGeom>
          <a:noFill/>
        </p:spPr>
      </p:pic>
      <p:pic>
        <p:nvPicPr>
          <p:cNvPr id="9" name="Picture 3" descr="C:\Users\Alanna\Pictures\Microsoft Clip Organizer\an01663_.wmf"/>
          <p:cNvPicPr>
            <a:picLocks noChangeAspect="1" noChangeArrowheads="1"/>
          </p:cNvPicPr>
          <p:nvPr/>
        </p:nvPicPr>
        <p:blipFill>
          <a:blip r:embed="rId6"/>
          <a:srcRect/>
          <a:stretch>
            <a:fillRect/>
          </a:stretch>
        </p:blipFill>
        <p:spPr bwMode="auto">
          <a:xfrm>
            <a:off x="6553200" y="1371600"/>
            <a:ext cx="739172" cy="609600"/>
          </a:xfrm>
          <a:prstGeom prst="rect">
            <a:avLst/>
          </a:prstGeom>
          <a:noFill/>
        </p:spPr>
      </p:pic>
      <p:pic>
        <p:nvPicPr>
          <p:cNvPr id="4098" name="Picture 2" descr="C:\Users\Alanna\AppData\Local\Microsoft\Windows\Temporary Internet Files\Content.IE5\958Q07G6\MCj04362090000[1].png"/>
          <p:cNvPicPr>
            <a:picLocks noChangeAspect="1" noChangeArrowheads="1"/>
          </p:cNvPicPr>
          <p:nvPr/>
        </p:nvPicPr>
        <p:blipFill>
          <a:blip r:embed="rId7"/>
          <a:srcRect/>
          <a:stretch>
            <a:fillRect/>
          </a:stretch>
        </p:blipFill>
        <p:spPr bwMode="auto">
          <a:xfrm>
            <a:off x="7543800" y="990600"/>
            <a:ext cx="485775" cy="685800"/>
          </a:xfrm>
          <a:prstGeom prst="rect">
            <a:avLst/>
          </a:prstGeom>
          <a:noFill/>
          <a:scene3d>
            <a:camera prst="orthographicFront">
              <a:rot lat="0" lon="10200000" rev="0"/>
            </a:camera>
            <a:lightRig rig="threePt" dir="t"/>
          </a:scene3d>
        </p:spPr>
      </p:pic>
      <p:pic>
        <p:nvPicPr>
          <p:cNvPr id="4099" name="Picture 3" descr="C:\Users\Alanna\Pictures\Microsoft Clip Organizer\na01290_.wmf"/>
          <p:cNvPicPr>
            <a:picLocks noChangeAspect="1" noChangeArrowheads="1"/>
          </p:cNvPicPr>
          <p:nvPr/>
        </p:nvPicPr>
        <p:blipFill>
          <a:blip r:embed="rId8"/>
          <a:srcRect/>
          <a:stretch>
            <a:fillRect/>
          </a:stretch>
        </p:blipFill>
        <p:spPr bwMode="auto">
          <a:xfrm>
            <a:off x="5257800" y="3505200"/>
            <a:ext cx="3693661" cy="2923630"/>
          </a:xfrm>
          <a:prstGeom prst="rect">
            <a:avLst/>
          </a:prstGeom>
          <a:noFill/>
        </p:spPr>
      </p:pic>
      <p:sp>
        <p:nvSpPr>
          <p:cNvPr id="16" name="Rounded Rectangular Callout 15"/>
          <p:cNvSpPr/>
          <p:nvPr/>
        </p:nvSpPr>
        <p:spPr>
          <a:xfrm>
            <a:off x="4114800" y="3124200"/>
            <a:ext cx="1524000" cy="3200400"/>
          </a:xfrm>
          <a:prstGeom prst="wedgeRoundRectCallout">
            <a:avLst>
              <a:gd name="adj1" fmla="val 193678"/>
              <a:gd name="adj2" fmla="val -22440"/>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smtClean="0"/>
          </a:p>
          <a:p>
            <a:pPr algn="ctr"/>
            <a:r>
              <a:rPr lang="de-DE" dirty="0" smtClean="0"/>
              <a:t>                 </a:t>
            </a:r>
            <a:r>
              <a:rPr lang="de-DE" sz="7200" dirty="0" smtClean="0"/>
              <a:t>?!</a:t>
            </a:r>
            <a:endParaRPr lang="en-US" sz="7200" dirty="0"/>
          </a:p>
        </p:txBody>
      </p:sp>
      <p:pic>
        <p:nvPicPr>
          <p:cNvPr id="12" name="Picture 8" descr="C:\Users\Alanna\AppData\Local\Microsoft\Windows\Temporary Internet Files\Content.IE5\958Q07G6\MCj04398250000[1].png"/>
          <p:cNvPicPr>
            <a:picLocks noChangeAspect="1" noChangeArrowheads="1"/>
          </p:cNvPicPr>
          <p:nvPr/>
        </p:nvPicPr>
        <p:blipFill>
          <a:blip r:embed="rId9" cstate="print"/>
          <a:srcRect/>
          <a:stretch>
            <a:fillRect/>
          </a:stretch>
        </p:blipFill>
        <p:spPr bwMode="auto">
          <a:xfrm>
            <a:off x="3886200" y="5715000"/>
            <a:ext cx="609600" cy="609600"/>
          </a:xfrm>
          <a:prstGeom prst="rect">
            <a:avLst/>
          </a:prstGeom>
          <a:noFill/>
        </p:spPr>
      </p:pic>
      <p:pic>
        <p:nvPicPr>
          <p:cNvPr id="13" name="Picture 8" descr="C:\Users\Alanna\AppData\Local\Microsoft\Windows\Temporary Internet Files\Content.IE5\256ZEE16\MCED00259_0000[1].wmf"/>
          <p:cNvPicPr>
            <a:picLocks noChangeAspect="1" noChangeArrowheads="1"/>
          </p:cNvPicPr>
          <p:nvPr/>
        </p:nvPicPr>
        <p:blipFill>
          <a:blip r:embed="rId10"/>
          <a:srcRect/>
          <a:stretch>
            <a:fillRect/>
          </a:stretch>
        </p:blipFill>
        <p:spPr bwMode="auto">
          <a:xfrm>
            <a:off x="4648200" y="5867400"/>
            <a:ext cx="304800" cy="305210"/>
          </a:xfrm>
          <a:prstGeom prst="rect">
            <a:avLst/>
          </a:prstGeom>
          <a:noFill/>
        </p:spPr>
      </p:pic>
      <p:pic>
        <p:nvPicPr>
          <p:cNvPr id="4100" name="Picture 4" descr="C:\Users\Alanna\AppData\Local\Microsoft\Windows\Temporary Internet Files\Content.IE5\958Q07G6\MCj04363570000[1].png"/>
          <p:cNvPicPr>
            <a:picLocks noChangeAspect="1" noChangeArrowheads="1"/>
          </p:cNvPicPr>
          <p:nvPr/>
        </p:nvPicPr>
        <p:blipFill>
          <a:blip r:embed="rId11"/>
          <a:srcRect/>
          <a:stretch>
            <a:fillRect/>
          </a:stretch>
        </p:blipFill>
        <p:spPr bwMode="auto">
          <a:xfrm>
            <a:off x="5181600" y="5562600"/>
            <a:ext cx="781050" cy="781050"/>
          </a:xfrm>
          <a:prstGeom prst="rect">
            <a:avLst/>
          </a:prstGeom>
          <a:noFill/>
        </p:spPr>
      </p:pic>
      <p:pic>
        <p:nvPicPr>
          <p:cNvPr id="4102" name="Picture 6" descr="C:\Users\Alanna\AppData\Local\Microsoft\Windows\Temporary Internet Files\Content.IE5\958Q07G6\MCj02943700000[1].wmf"/>
          <p:cNvPicPr>
            <a:picLocks noChangeAspect="1" noChangeArrowheads="1"/>
          </p:cNvPicPr>
          <p:nvPr/>
        </p:nvPicPr>
        <p:blipFill>
          <a:blip r:embed="rId12"/>
          <a:srcRect/>
          <a:stretch>
            <a:fillRect/>
          </a:stretch>
        </p:blipFill>
        <p:spPr bwMode="auto">
          <a:xfrm>
            <a:off x="4572000" y="3429000"/>
            <a:ext cx="700278" cy="1019379"/>
          </a:xfrm>
          <a:prstGeom prst="rect">
            <a:avLst/>
          </a:prstGeom>
          <a:noFill/>
          <a:scene3d>
            <a:camera prst="orthographicFront">
              <a:rot lat="0" lon="9600000" rev="0"/>
            </a:camera>
            <a:lightRig rig="threePt" dir="t"/>
          </a:scene3d>
        </p:spPr>
      </p:pic>
      <p:sp>
        <p:nvSpPr>
          <p:cNvPr id="15" name="Rounded Rectangular Callout 14"/>
          <p:cNvSpPr/>
          <p:nvPr/>
        </p:nvSpPr>
        <p:spPr>
          <a:xfrm>
            <a:off x="5791200" y="2438400"/>
            <a:ext cx="2971800" cy="838200"/>
          </a:xfrm>
          <a:prstGeom prst="wedgeRoundRectCallout">
            <a:avLst>
              <a:gd name="adj1" fmla="val 27926"/>
              <a:gd name="adj2" fmla="val 10324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t>Sie wollen mich morgen in der Suppe essen!  Kikeriki!</a:t>
            </a:r>
            <a:endParaRPr lang="en-US" dirty="0"/>
          </a:p>
        </p:txBody>
      </p:sp>
      <p:pic>
        <p:nvPicPr>
          <p:cNvPr id="14" name="BSMrooster.wav">
            <a:hlinkClick r:id="" action="ppaction://media"/>
          </p:cNvPr>
          <p:cNvPicPr>
            <a:picLocks noRot="1" noChangeAspect="1"/>
          </p:cNvPicPr>
          <p:nvPr>
            <a:audioFile r:link="rId1"/>
          </p:nvPr>
        </p:nvPicPr>
        <p:blipFill>
          <a:blip r:embed="rId13"/>
          <a:stretch>
            <a:fillRect/>
          </a:stretch>
        </p:blipFill>
        <p:spPr>
          <a:xfrm>
            <a:off x="4343400" y="381000"/>
            <a:ext cx="609600" cy="609600"/>
          </a:xfrm>
          <a:prstGeom prst="rect">
            <a:avLst/>
          </a:prstGeom>
        </p:spPr>
      </p:pic>
    </p:spTree>
  </p:cSld>
  <p:clrMapOvr>
    <a:masterClrMapping/>
  </p:clrMapOvr>
  <p:transition>
    <p:wipe dir="u"/>
  </p:transition>
  <p:timing>
    <p:tnLst>
      <p:par>
        <p:cTn id="1" dur="indefinite" restart="never" nodeType="tmRoot">
          <p:childTnLst>
            <p:seq concurrent="1" nextAc="seek">
              <p:cTn id="2" restart="whenNotActive" fill="hold" evtFilter="cancelBubble" nodeType="interactiveSeq">
                <p:stCondLst>
                  <p:cond evt="onClick" delay="0">
                    <p:tgtEl>
                      <p:spTgt spid="1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52649" fill="hold"/>
                                        <p:tgtEl>
                                          <p:spTgt spid="14"/>
                                        </p:tgtEl>
                                      </p:cBhvr>
                                    </p:cmd>
                                  </p:childTnLst>
                                </p:cTn>
                              </p:par>
                            </p:childTnLst>
                          </p:cTn>
                        </p:par>
                      </p:childTnLst>
                    </p:cTn>
                  </p:par>
                </p:childTnLst>
              </p:cTn>
              <p:nextCondLst>
                <p:cond evt="onClick" delay="0">
                  <p:tgtEl>
                    <p:spTgt spid="14"/>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14"/>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8" name="Picture 8" descr="C:\Users\Alanna\AppData\Local\Microsoft\Windows\Temporary Internet Files\Content.IE5\ZU3RD0UZ\MPj04075210000[1].jpg"/>
          <p:cNvPicPr>
            <a:picLocks noChangeAspect="1" noChangeArrowheads="1"/>
          </p:cNvPicPr>
          <p:nvPr/>
        </p:nvPicPr>
        <p:blipFill>
          <a:blip r:embed="rId4" cstate="print"/>
          <a:srcRect/>
          <a:stretch>
            <a:fillRect/>
          </a:stretch>
        </p:blipFill>
        <p:spPr bwMode="auto">
          <a:xfrm>
            <a:off x="6248400" y="2895600"/>
            <a:ext cx="2682240" cy="3352800"/>
          </a:xfrm>
          <a:prstGeom prst="rect">
            <a:avLst/>
          </a:prstGeom>
          <a:noFill/>
        </p:spPr>
      </p:pic>
      <p:sp>
        <p:nvSpPr>
          <p:cNvPr id="3" name="Content Placeholder 2"/>
          <p:cNvSpPr>
            <a:spLocks noGrp="1"/>
          </p:cNvSpPr>
          <p:nvPr>
            <p:ph sz="half" idx="4294967295"/>
          </p:nvPr>
        </p:nvSpPr>
        <p:spPr>
          <a:xfrm>
            <a:off x="0" y="152400"/>
            <a:ext cx="5181600" cy="6705600"/>
          </a:xfrm>
        </p:spPr>
        <p:txBody>
          <a:bodyPr>
            <a:noAutofit/>
          </a:bodyPr>
          <a:lstStyle/>
          <a:p>
            <a:r>
              <a:rPr lang="de-DE" sz="2000" dirty="0" smtClean="0"/>
              <a:t>Sie </a:t>
            </a:r>
            <a:r>
              <a:rPr lang="de-DE" sz="2000" b="1" dirty="0" smtClean="0"/>
              <a:t>konnten</a:t>
            </a:r>
            <a:r>
              <a:rPr lang="de-DE" sz="2000" dirty="0" smtClean="0"/>
              <a:t> aber die Stadt Bremen an einem Tag nicht erreichen und </a:t>
            </a:r>
            <a:r>
              <a:rPr lang="de-DE" sz="2000" b="1" dirty="0" smtClean="0"/>
              <a:t>kamen</a:t>
            </a:r>
            <a:r>
              <a:rPr lang="de-DE" sz="2000" dirty="0" smtClean="0"/>
              <a:t> abends in einen Wald, wo sie übernachten </a:t>
            </a:r>
            <a:r>
              <a:rPr lang="de-DE" sz="2000" b="1" dirty="0" smtClean="0"/>
              <a:t>wollten</a:t>
            </a:r>
            <a:r>
              <a:rPr lang="de-DE" sz="2000" dirty="0" smtClean="0"/>
              <a:t>. Der Esel und der Hund </a:t>
            </a:r>
            <a:r>
              <a:rPr lang="de-DE" sz="2000" b="1" dirty="0" smtClean="0"/>
              <a:t>legten</a:t>
            </a:r>
            <a:r>
              <a:rPr lang="de-DE" sz="2000" dirty="0" smtClean="0"/>
              <a:t> sich unter einen großen Baum, die Katze </a:t>
            </a:r>
            <a:r>
              <a:rPr lang="de-DE" sz="2000" b="1" dirty="0" smtClean="0"/>
              <a:t>kletterte</a:t>
            </a:r>
            <a:r>
              <a:rPr lang="de-DE" sz="2000" dirty="0" smtClean="0"/>
              <a:t> auf einen Ast, und der Hahn </a:t>
            </a:r>
            <a:r>
              <a:rPr lang="de-DE" sz="2000" b="1" dirty="0" smtClean="0"/>
              <a:t>flog</a:t>
            </a:r>
            <a:r>
              <a:rPr lang="de-DE" sz="2000" dirty="0" smtClean="0"/>
              <a:t> bis in den Wipfel, wo es am sichersten für ihn </a:t>
            </a:r>
            <a:r>
              <a:rPr lang="de-DE" sz="2000" b="1" dirty="0" smtClean="0"/>
              <a:t>war</a:t>
            </a:r>
            <a:r>
              <a:rPr lang="de-DE" sz="2000" dirty="0" smtClean="0"/>
              <a:t>.</a:t>
            </a:r>
            <a:endParaRPr lang="en-US" sz="2000" dirty="0" smtClean="0"/>
          </a:p>
          <a:p>
            <a:r>
              <a:rPr lang="de-DE" sz="2000" dirty="0" smtClean="0"/>
              <a:t>Ehe er </a:t>
            </a:r>
            <a:r>
              <a:rPr lang="de-DE" sz="2000" b="1" dirty="0" smtClean="0"/>
              <a:t>einschlief</a:t>
            </a:r>
            <a:r>
              <a:rPr lang="de-DE" sz="2000" dirty="0" smtClean="0"/>
              <a:t>, </a:t>
            </a:r>
            <a:r>
              <a:rPr lang="de-DE" sz="2000" b="1" dirty="0" smtClean="0"/>
              <a:t>sah</a:t>
            </a:r>
            <a:r>
              <a:rPr lang="de-DE" sz="2000" dirty="0" smtClean="0"/>
              <a:t> er sich noch einmal nach allen vier Windrichtungen </a:t>
            </a:r>
            <a:r>
              <a:rPr lang="de-DE" sz="2000" b="1" dirty="0" smtClean="0"/>
              <a:t>um</a:t>
            </a:r>
            <a:r>
              <a:rPr lang="de-DE" sz="2000" dirty="0" smtClean="0"/>
              <a:t>. Da </a:t>
            </a:r>
            <a:r>
              <a:rPr lang="de-DE" sz="2000" b="1" dirty="0" smtClean="0"/>
              <a:t>bemerkte</a:t>
            </a:r>
            <a:r>
              <a:rPr lang="de-DE" sz="2000" dirty="0" smtClean="0"/>
              <a:t> er einen Lichtschein. Er </a:t>
            </a:r>
            <a:r>
              <a:rPr lang="de-DE" sz="2000" b="1" dirty="0" smtClean="0"/>
              <a:t>sagte</a:t>
            </a:r>
            <a:r>
              <a:rPr lang="de-DE" sz="2000" dirty="0" smtClean="0"/>
              <a:t> seinen Gefährten, daß in der Nähe ein Haus sein </a:t>
            </a:r>
            <a:r>
              <a:rPr lang="de-DE" sz="2000" i="1" dirty="0" smtClean="0"/>
              <a:t>müsse</a:t>
            </a:r>
            <a:r>
              <a:rPr lang="de-DE" sz="2000" dirty="0" smtClean="0"/>
              <a:t>, denn er </a:t>
            </a:r>
            <a:r>
              <a:rPr lang="de-DE" sz="2000" i="1" dirty="0" smtClean="0"/>
              <a:t>sehe</a:t>
            </a:r>
            <a:r>
              <a:rPr lang="de-DE" sz="2000" dirty="0" smtClean="0"/>
              <a:t> ein Licht. Der Esel </a:t>
            </a:r>
            <a:r>
              <a:rPr lang="de-DE" sz="2000" b="1" dirty="0" smtClean="0"/>
              <a:t>antwortete</a:t>
            </a:r>
            <a:r>
              <a:rPr lang="de-DE" sz="2000" dirty="0" smtClean="0"/>
              <a:t>: "So wollen wir uns aufmachen und noch hingehen, denn hier ist die Herberge schlecht." Der Hund </a:t>
            </a:r>
            <a:r>
              <a:rPr lang="de-DE" sz="2000" b="1" dirty="0" smtClean="0"/>
              <a:t>meinte</a:t>
            </a:r>
            <a:r>
              <a:rPr lang="de-DE" sz="2000" dirty="0" smtClean="0"/>
              <a:t>, ein paar Knochen und etwas Fleisch daran </a:t>
            </a:r>
            <a:r>
              <a:rPr lang="de-DE" sz="2000" i="1" dirty="0" smtClean="0"/>
              <a:t>täten</a:t>
            </a:r>
            <a:r>
              <a:rPr lang="de-DE" sz="2000" dirty="0" smtClean="0"/>
              <a:t> ihm auch gut.</a:t>
            </a:r>
            <a:endParaRPr lang="en-US" sz="2000" dirty="0"/>
          </a:p>
        </p:txBody>
      </p:sp>
      <p:pic>
        <p:nvPicPr>
          <p:cNvPr id="5129" name="Picture 9" descr="C:\Users\Alanna\AppData\Local\Microsoft\Windows\Temporary Internet Files\Content.IE5\958Q07G6\MCj04345910000[1].wmf"/>
          <p:cNvPicPr>
            <a:picLocks noChangeAspect="1" noChangeArrowheads="1"/>
          </p:cNvPicPr>
          <p:nvPr/>
        </p:nvPicPr>
        <p:blipFill>
          <a:blip r:embed="rId5"/>
          <a:srcRect/>
          <a:stretch>
            <a:fillRect/>
          </a:stretch>
        </p:blipFill>
        <p:spPr bwMode="auto">
          <a:xfrm>
            <a:off x="8382000" y="4191000"/>
            <a:ext cx="609600" cy="417889"/>
          </a:xfrm>
          <a:prstGeom prst="rect">
            <a:avLst/>
          </a:prstGeom>
          <a:noFill/>
        </p:spPr>
      </p:pic>
      <p:pic>
        <p:nvPicPr>
          <p:cNvPr id="5130" name="Picture 10" descr="C:\Users\Alanna\Pictures\Microsoft Clip Organizer\an02091_.wmf"/>
          <p:cNvPicPr>
            <a:picLocks noChangeAspect="1" noChangeArrowheads="1"/>
          </p:cNvPicPr>
          <p:nvPr/>
        </p:nvPicPr>
        <p:blipFill>
          <a:blip r:embed="rId6"/>
          <a:srcRect/>
          <a:stretch>
            <a:fillRect/>
          </a:stretch>
        </p:blipFill>
        <p:spPr bwMode="auto">
          <a:xfrm>
            <a:off x="7772400" y="2057400"/>
            <a:ext cx="866232" cy="1048693"/>
          </a:xfrm>
          <a:prstGeom prst="rect">
            <a:avLst/>
          </a:prstGeom>
          <a:noFill/>
        </p:spPr>
      </p:pic>
      <p:pic>
        <p:nvPicPr>
          <p:cNvPr id="5132" name="Picture 12" descr="C:\Users\Alanna\AppData\Local\Microsoft\Windows\Temporary Internet Files\Content.IE5\256ZEE16\MCj01394970000[1].wmf"/>
          <p:cNvPicPr>
            <a:picLocks noChangeAspect="1" noChangeArrowheads="1"/>
          </p:cNvPicPr>
          <p:nvPr/>
        </p:nvPicPr>
        <p:blipFill>
          <a:blip r:embed="rId7"/>
          <a:srcRect/>
          <a:stretch>
            <a:fillRect/>
          </a:stretch>
        </p:blipFill>
        <p:spPr bwMode="auto">
          <a:xfrm>
            <a:off x="6781800" y="5029200"/>
            <a:ext cx="838200" cy="911687"/>
          </a:xfrm>
          <a:prstGeom prst="rect">
            <a:avLst/>
          </a:prstGeom>
          <a:noFill/>
        </p:spPr>
      </p:pic>
      <p:pic>
        <p:nvPicPr>
          <p:cNvPr id="5131" name="Picture 11" descr="C:\Users\Alanna\Pictures\Microsoft Clip Organizer\j0133519.wmf"/>
          <p:cNvPicPr>
            <a:picLocks noChangeAspect="1" noChangeArrowheads="1"/>
          </p:cNvPicPr>
          <p:nvPr/>
        </p:nvPicPr>
        <p:blipFill>
          <a:blip r:embed="rId8"/>
          <a:srcRect/>
          <a:stretch>
            <a:fillRect/>
          </a:stretch>
        </p:blipFill>
        <p:spPr bwMode="auto">
          <a:xfrm>
            <a:off x="6172200" y="5791200"/>
            <a:ext cx="1371600" cy="508955"/>
          </a:xfrm>
          <a:prstGeom prst="rect">
            <a:avLst/>
          </a:prstGeom>
          <a:noFill/>
        </p:spPr>
      </p:pic>
      <p:pic>
        <p:nvPicPr>
          <p:cNvPr id="5134" name="Picture 14" descr="C:\Users\Alanna\Pictures\Microsoft Clip Organizer\j0398589.wmf"/>
          <p:cNvPicPr>
            <a:picLocks noChangeAspect="1" noChangeArrowheads="1"/>
          </p:cNvPicPr>
          <p:nvPr/>
        </p:nvPicPr>
        <p:blipFill>
          <a:blip r:embed="rId9"/>
          <a:srcRect/>
          <a:stretch>
            <a:fillRect/>
          </a:stretch>
        </p:blipFill>
        <p:spPr bwMode="auto">
          <a:xfrm>
            <a:off x="5257800" y="304800"/>
            <a:ext cx="1897380" cy="1787652"/>
          </a:xfrm>
          <a:prstGeom prst="rect">
            <a:avLst/>
          </a:prstGeom>
          <a:noFill/>
        </p:spPr>
      </p:pic>
      <p:cxnSp>
        <p:nvCxnSpPr>
          <p:cNvPr id="30" name="Straight Arrow Connector 29"/>
          <p:cNvCxnSpPr/>
          <p:nvPr/>
        </p:nvCxnSpPr>
        <p:spPr>
          <a:xfrm rot="10800000">
            <a:off x="6781800" y="1524000"/>
            <a:ext cx="1143000" cy="609600"/>
          </a:xfrm>
          <a:prstGeom prst="straightConnector1">
            <a:avLst/>
          </a:prstGeom>
          <a:ln w="28575">
            <a:solidFill>
              <a:schemeClr val="accent3">
                <a:lumMod val="75000"/>
              </a:schemeClr>
            </a:solidFill>
            <a:prstDash val="dash"/>
            <a:headEnd type="none" w="lg" len="lg"/>
            <a:tailEnd type="stealth" w="lg" len="lg"/>
          </a:ln>
        </p:spPr>
        <p:style>
          <a:lnRef idx="1">
            <a:schemeClr val="accent1"/>
          </a:lnRef>
          <a:fillRef idx="0">
            <a:schemeClr val="accent1"/>
          </a:fillRef>
          <a:effectRef idx="0">
            <a:schemeClr val="accent1"/>
          </a:effectRef>
          <a:fontRef idx="minor">
            <a:schemeClr val="tx1"/>
          </a:fontRef>
        </p:style>
      </p:cxnSp>
      <p:sp>
        <p:nvSpPr>
          <p:cNvPr id="33" name="Cloud Callout 32"/>
          <p:cNvSpPr/>
          <p:nvPr/>
        </p:nvSpPr>
        <p:spPr>
          <a:xfrm>
            <a:off x="4724400" y="4572000"/>
            <a:ext cx="1447800" cy="1069848"/>
          </a:xfrm>
          <a:prstGeom prst="cloudCallout">
            <a:avLst>
              <a:gd name="adj1" fmla="val 52006"/>
              <a:gd name="adj2" fmla="val 8276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135" name="Picture 15" descr="C:\Users\Alanna\AppData\Local\Microsoft\Windows\Temporary Internet Files\Content.IE5\256ZEE16\MCj03291900000[1].wmf"/>
          <p:cNvPicPr>
            <a:picLocks noChangeAspect="1" noChangeArrowheads="1"/>
          </p:cNvPicPr>
          <p:nvPr/>
        </p:nvPicPr>
        <p:blipFill>
          <a:blip r:embed="rId10"/>
          <a:srcRect/>
          <a:stretch>
            <a:fillRect/>
          </a:stretch>
        </p:blipFill>
        <p:spPr bwMode="auto">
          <a:xfrm>
            <a:off x="5105400" y="4572000"/>
            <a:ext cx="639778" cy="1018335"/>
          </a:xfrm>
          <a:prstGeom prst="rect">
            <a:avLst/>
          </a:prstGeom>
          <a:noFill/>
          <a:scene3d>
            <a:camera prst="orthographicFront">
              <a:rot lat="20224952" lon="20862152" rev="19290463"/>
            </a:camera>
            <a:lightRig rig="threePt" dir="t"/>
          </a:scene3d>
        </p:spPr>
      </p:pic>
      <p:pic>
        <p:nvPicPr>
          <p:cNvPr id="12" name="BSMmakingcamp.wav">
            <a:hlinkClick r:id="" action="ppaction://media"/>
          </p:cNvPr>
          <p:cNvPicPr>
            <a:picLocks noRot="1" noChangeAspect="1"/>
          </p:cNvPicPr>
          <p:nvPr>
            <a:audioFile r:link="rId1"/>
          </p:nvPr>
        </p:nvPicPr>
        <p:blipFill>
          <a:blip r:embed="rId11"/>
          <a:stretch>
            <a:fillRect/>
          </a:stretch>
        </p:blipFill>
        <p:spPr>
          <a:xfrm>
            <a:off x="7543800" y="533400"/>
            <a:ext cx="838200" cy="838200"/>
          </a:xfrm>
          <a:prstGeom prst="rect">
            <a:avLst/>
          </a:prstGeom>
        </p:spPr>
      </p:pic>
    </p:spTree>
  </p:cSld>
  <p:clrMapOvr>
    <a:masterClrMapping/>
  </p:clrMapOvr>
  <p:transition spd="slow">
    <p:fade/>
  </p:transition>
  <p:timing>
    <p:tnLst>
      <p:par>
        <p:cTn id="1" dur="indefinite" restart="never" nodeType="tmRoot">
          <p:childTnLst>
            <p:seq concurrent="1" nextAc="seek">
              <p:cTn id="2" restart="whenNotActive" fill="hold" evtFilter="cancelBubble" nodeType="interactiveSeq">
                <p:stCondLst>
                  <p:cond evt="onClick" delay="0">
                    <p:tgtEl>
                      <p:spTgt spid="1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45800" fill="hold"/>
                                        <p:tgtEl>
                                          <p:spTgt spid="12"/>
                                        </p:tgtEl>
                                      </p:cBhvr>
                                    </p:cmd>
                                  </p:childTnLst>
                                </p:cTn>
                              </p:par>
                            </p:childTnLst>
                          </p:cTn>
                        </p:par>
                      </p:childTnLst>
                    </p:cTn>
                  </p:par>
                </p:childTnLst>
              </p:cTn>
              <p:nextCondLst>
                <p:cond evt="onClick" delay="0">
                  <p:tgtEl>
                    <p:spTgt spid="12"/>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12"/>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 Objectives</a:t>
            </a:r>
            <a:endParaRPr lang="en-US" dirty="0"/>
          </a:p>
        </p:txBody>
      </p:sp>
      <p:sp>
        <p:nvSpPr>
          <p:cNvPr id="3" name="Content Placeholder 2"/>
          <p:cNvSpPr>
            <a:spLocks noGrp="1"/>
          </p:cNvSpPr>
          <p:nvPr>
            <p:ph sz="quarter" idx="1"/>
          </p:nvPr>
        </p:nvSpPr>
        <p:spPr>
          <a:xfrm>
            <a:off x="301752" y="1527048"/>
            <a:ext cx="8503920" cy="5102352"/>
          </a:xfrm>
        </p:spPr>
        <p:txBody>
          <a:bodyPr>
            <a:normAutofit/>
          </a:bodyPr>
          <a:lstStyle/>
          <a:p>
            <a:r>
              <a:rPr lang="en-US" dirty="0" smtClean="0"/>
              <a:t>You will learn about the German literary period in which fairytales were collected and written down.</a:t>
            </a:r>
          </a:p>
          <a:p>
            <a:r>
              <a:rPr lang="en-US" dirty="0" smtClean="0"/>
              <a:t>You will be able to list at least 10 things about this period’s tendencies, artists, musicians. (note 10!)</a:t>
            </a:r>
          </a:p>
          <a:p>
            <a:r>
              <a:rPr lang="en-US" dirty="0" smtClean="0"/>
              <a:t>You will learn the German names of 8 German fairy tales with which we are familiar here in the U.S.</a:t>
            </a:r>
          </a:p>
          <a:p>
            <a:r>
              <a:rPr lang="en-US" dirty="0" smtClean="0"/>
              <a:t>You will listen to and read “Die Bremen </a:t>
            </a:r>
            <a:r>
              <a:rPr lang="en-US" dirty="0" err="1" smtClean="0"/>
              <a:t>Stadtmusikanten</a:t>
            </a:r>
            <a:r>
              <a:rPr lang="en-US" dirty="0" smtClean="0"/>
              <a:t>” and practice vocabulary and grammar skills.</a:t>
            </a:r>
          </a:p>
          <a:p>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906" name="Picture 18" descr="C:\Users\Alanna\AppData\Local\Microsoft\Windows\Temporary Internet Files\Content.IE5\958Q07G6\MCj04396000000[1].png"/>
          <p:cNvPicPr>
            <a:picLocks noChangeAspect="1" noChangeArrowheads="1"/>
          </p:cNvPicPr>
          <p:nvPr/>
        </p:nvPicPr>
        <p:blipFill>
          <a:blip r:embed="rId4" cstate="print"/>
          <a:srcRect/>
          <a:stretch>
            <a:fillRect/>
          </a:stretch>
        </p:blipFill>
        <p:spPr bwMode="auto">
          <a:xfrm>
            <a:off x="3429000" y="5581047"/>
            <a:ext cx="2192562" cy="1276953"/>
          </a:xfrm>
          <a:prstGeom prst="rect">
            <a:avLst/>
          </a:prstGeom>
          <a:noFill/>
        </p:spPr>
      </p:pic>
      <p:sp>
        <p:nvSpPr>
          <p:cNvPr id="3" name="Content Placeholder 2"/>
          <p:cNvSpPr>
            <a:spLocks noGrp="1"/>
          </p:cNvSpPr>
          <p:nvPr>
            <p:ph sz="half" idx="4294967295"/>
          </p:nvPr>
        </p:nvSpPr>
        <p:spPr>
          <a:xfrm>
            <a:off x="0" y="152400"/>
            <a:ext cx="4191000" cy="6705600"/>
          </a:xfrm>
        </p:spPr>
        <p:txBody>
          <a:bodyPr>
            <a:noAutofit/>
          </a:bodyPr>
          <a:lstStyle/>
          <a:p>
            <a:r>
              <a:rPr lang="de-DE" sz="2000" dirty="0" smtClean="0"/>
              <a:t>Also </a:t>
            </a:r>
            <a:r>
              <a:rPr lang="de-DE" sz="2000" b="1" dirty="0" smtClean="0"/>
              <a:t>machten</a:t>
            </a:r>
            <a:r>
              <a:rPr lang="de-DE" sz="2000" dirty="0" smtClean="0"/>
              <a:t> sie sich auf den Weg nach der Gegend, wo das Licht </a:t>
            </a:r>
            <a:r>
              <a:rPr lang="de-DE" sz="2000" b="1" dirty="0" smtClean="0"/>
              <a:t>wa</a:t>
            </a:r>
            <a:r>
              <a:rPr lang="de-DE" sz="2000" dirty="0" smtClean="0"/>
              <a:t>r. Bald </a:t>
            </a:r>
            <a:r>
              <a:rPr lang="de-DE" sz="2000" b="1" dirty="0" smtClean="0"/>
              <a:t>sahen</a:t>
            </a:r>
            <a:r>
              <a:rPr lang="de-DE" sz="2000" dirty="0" smtClean="0"/>
              <a:t> sie es heller schimmern, und es </a:t>
            </a:r>
            <a:r>
              <a:rPr lang="de-DE" sz="2000" b="1" dirty="0" smtClean="0"/>
              <a:t>wurde</a:t>
            </a:r>
            <a:r>
              <a:rPr lang="de-DE" sz="2000" dirty="0" smtClean="0"/>
              <a:t> immer größer, bis sie vor ein hellerleuchtetes Räuberhaus </a:t>
            </a:r>
            <a:r>
              <a:rPr lang="de-DE" sz="2000" b="1" dirty="0" smtClean="0"/>
              <a:t>kamen</a:t>
            </a:r>
            <a:r>
              <a:rPr lang="de-DE" sz="2000" dirty="0" smtClean="0"/>
              <a:t>. Der Esel, als der größte, </a:t>
            </a:r>
            <a:r>
              <a:rPr lang="de-DE" sz="2000" b="1" dirty="0" smtClean="0"/>
              <a:t>näherte</a:t>
            </a:r>
            <a:r>
              <a:rPr lang="de-DE" sz="2000" dirty="0" smtClean="0"/>
              <a:t> sich dem Fenster und </a:t>
            </a:r>
            <a:r>
              <a:rPr lang="de-DE" sz="2000" b="1" dirty="0" smtClean="0"/>
              <a:t>schaute hinein</a:t>
            </a:r>
            <a:r>
              <a:rPr lang="de-DE" sz="2000" dirty="0" smtClean="0"/>
              <a:t>.</a:t>
            </a:r>
            <a:endParaRPr lang="en-US" sz="2000" dirty="0" smtClean="0"/>
          </a:p>
          <a:p>
            <a:r>
              <a:rPr lang="de-DE" sz="2000" dirty="0" smtClean="0"/>
              <a:t>"Was siehst du, Grauschimmel?" </a:t>
            </a:r>
            <a:r>
              <a:rPr lang="de-DE" sz="2000" b="1" dirty="0" smtClean="0"/>
              <a:t>fragte</a:t>
            </a:r>
            <a:r>
              <a:rPr lang="de-DE" sz="2000" dirty="0" smtClean="0"/>
              <a:t> der Hahn.</a:t>
            </a:r>
            <a:endParaRPr lang="en-US" sz="2000" dirty="0" smtClean="0"/>
          </a:p>
          <a:p>
            <a:r>
              <a:rPr lang="de-DE" sz="2000" dirty="0" smtClean="0"/>
              <a:t>"Was ich sehe?" </a:t>
            </a:r>
            <a:r>
              <a:rPr lang="de-DE" sz="2000" b="1" dirty="0" smtClean="0"/>
              <a:t>antwortete</a:t>
            </a:r>
            <a:r>
              <a:rPr lang="de-DE" sz="2000" dirty="0" smtClean="0"/>
              <a:t> der Esel. "Einen gedeckten Tisch mit schönem Essen und Trinken, und Räuber sitzen rundherum und lassen sich's gutgehen!"</a:t>
            </a:r>
            <a:endParaRPr lang="en-US" sz="2000" dirty="0" smtClean="0"/>
          </a:p>
          <a:p>
            <a:r>
              <a:rPr lang="de-DE" sz="2000" dirty="0" smtClean="0"/>
              <a:t>"Das </a:t>
            </a:r>
            <a:r>
              <a:rPr lang="de-DE" sz="2000" i="1" dirty="0" smtClean="0"/>
              <a:t>wäre</a:t>
            </a:r>
            <a:r>
              <a:rPr lang="de-DE" sz="2000" dirty="0" smtClean="0"/>
              <a:t> etwas für uns", </a:t>
            </a:r>
            <a:r>
              <a:rPr lang="de-DE" sz="2000" b="1" dirty="0" smtClean="0"/>
              <a:t>sprach</a:t>
            </a:r>
            <a:r>
              <a:rPr lang="de-DE" sz="2000" dirty="0" smtClean="0"/>
              <a:t> der Hahn.</a:t>
            </a:r>
            <a:endParaRPr lang="en-US" sz="2000" dirty="0" smtClean="0"/>
          </a:p>
          <a:p>
            <a:endParaRPr lang="en-US" sz="2000" dirty="0"/>
          </a:p>
        </p:txBody>
      </p:sp>
      <p:pic>
        <p:nvPicPr>
          <p:cNvPr id="37893" name="Picture 5" descr="C:\Users\Alanna\AppData\Local\Microsoft\Windows\Temporary Internet Files\Content.IE5\256ZEE16\MCj02507340000[1].wmf"/>
          <p:cNvPicPr>
            <a:picLocks noChangeAspect="1" noChangeArrowheads="1"/>
          </p:cNvPicPr>
          <p:nvPr/>
        </p:nvPicPr>
        <p:blipFill>
          <a:blip r:embed="rId5"/>
          <a:srcRect/>
          <a:stretch>
            <a:fillRect/>
          </a:stretch>
        </p:blipFill>
        <p:spPr bwMode="auto">
          <a:xfrm>
            <a:off x="6934200" y="3962400"/>
            <a:ext cx="1553025" cy="1810693"/>
          </a:xfrm>
          <a:prstGeom prst="rect">
            <a:avLst/>
          </a:prstGeom>
          <a:noFill/>
        </p:spPr>
      </p:pic>
      <p:pic>
        <p:nvPicPr>
          <p:cNvPr id="37901" name="Picture 13" descr="C:\Users\Alanna\Pictures\Microsoft Clip Organizer\j0426042.wmf"/>
          <p:cNvPicPr>
            <a:picLocks noChangeAspect="1" noChangeArrowheads="1"/>
          </p:cNvPicPr>
          <p:nvPr/>
        </p:nvPicPr>
        <p:blipFill>
          <a:blip r:embed="rId6"/>
          <a:srcRect/>
          <a:stretch>
            <a:fillRect/>
          </a:stretch>
        </p:blipFill>
        <p:spPr bwMode="auto">
          <a:xfrm>
            <a:off x="3962400" y="2209800"/>
            <a:ext cx="1537138" cy="1981200"/>
          </a:xfrm>
          <a:prstGeom prst="rect">
            <a:avLst/>
          </a:prstGeom>
          <a:noFill/>
          <a:scene3d>
            <a:camera prst="orthographicFront">
              <a:rot lat="0" lon="10800000" rev="0"/>
            </a:camera>
            <a:lightRig rig="threePt" dir="t"/>
          </a:scene3d>
        </p:spPr>
      </p:pic>
      <p:pic>
        <p:nvPicPr>
          <p:cNvPr id="37902" name="Picture 14" descr="C:\Users\Alanna\Pictures\Microsoft Clip Organizer\j0436214.png"/>
          <p:cNvPicPr>
            <a:picLocks noChangeAspect="1" noChangeArrowheads="1"/>
          </p:cNvPicPr>
          <p:nvPr/>
        </p:nvPicPr>
        <p:blipFill>
          <a:blip r:embed="rId7"/>
          <a:srcRect/>
          <a:stretch>
            <a:fillRect/>
          </a:stretch>
        </p:blipFill>
        <p:spPr bwMode="auto">
          <a:xfrm>
            <a:off x="6629400" y="228600"/>
            <a:ext cx="2276475" cy="2665141"/>
          </a:xfrm>
          <a:prstGeom prst="rect">
            <a:avLst/>
          </a:prstGeom>
          <a:noFill/>
        </p:spPr>
      </p:pic>
      <p:cxnSp>
        <p:nvCxnSpPr>
          <p:cNvPr id="30" name="Straight Arrow Connector 29"/>
          <p:cNvCxnSpPr/>
          <p:nvPr/>
        </p:nvCxnSpPr>
        <p:spPr>
          <a:xfrm flipV="1">
            <a:off x="5410200" y="2590800"/>
            <a:ext cx="1905000" cy="455612"/>
          </a:xfrm>
          <a:prstGeom prst="straightConnector1">
            <a:avLst/>
          </a:prstGeom>
          <a:ln w="28575">
            <a:solidFill>
              <a:schemeClr val="accent3">
                <a:lumMod val="75000"/>
              </a:schemeClr>
            </a:solidFill>
            <a:prstDash val="dash"/>
            <a:headEnd type="none" w="lg" len="lg"/>
            <a:tailEnd type="stealth" w="lg" len="lg"/>
          </a:ln>
        </p:spPr>
        <p:style>
          <a:lnRef idx="1">
            <a:schemeClr val="accent1"/>
          </a:lnRef>
          <a:fillRef idx="0">
            <a:schemeClr val="accent1"/>
          </a:fillRef>
          <a:effectRef idx="0">
            <a:schemeClr val="accent1"/>
          </a:effectRef>
          <a:fontRef idx="minor">
            <a:schemeClr val="tx1"/>
          </a:fontRef>
        </p:style>
      </p:cxnSp>
      <p:pic>
        <p:nvPicPr>
          <p:cNvPr id="37904" name="Picture 16" descr="C:\Users\Alanna\AppData\Local\Microsoft\Windows\Temporary Internet Files\Content.IE5\ZU3RD0UZ\MCj04280770000[1].wmf"/>
          <p:cNvPicPr>
            <a:picLocks noChangeAspect="1" noChangeArrowheads="1"/>
          </p:cNvPicPr>
          <p:nvPr/>
        </p:nvPicPr>
        <p:blipFill>
          <a:blip r:embed="rId8"/>
          <a:srcRect/>
          <a:stretch>
            <a:fillRect/>
          </a:stretch>
        </p:blipFill>
        <p:spPr bwMode="auto">
          <a:xfrm>
            <a:off x="8140701" y="4648200"/>
            <a:ext cx="1003299" cy="795337"/>
          </a:xfrm>
          <a:prstGeom prst="rect">
            <a:avLst/>
          </a:prstGeom>
          <a:noFill/>
        </p:spPr>
      </p:pic>
      <p:pic>
        <p:nvPicPr>
          <p:cNvPr id="37905" name="Picture 17" descr="C:\Users\Alanna\AppData\Local\Microsoft\Windows\Temporary Internet Files\Content.IE5\958Q07G6\MCj04398250000[1].png"/>
          <p:cNvPicPr>
            <a:picLocks noChangeAspect="1" noChangeArrowheads="1"/>
          </p:cNvPicPr>
          <p:nvPr/>
        </p:nvPicPr>
        <p:blipFill>
          <a:blip r:embed="rId9"/>
          <a:srcRect/>
          <a:stretch>
            <a:fillRect/>
          </a:stretch>
        </p:blipFill>
        <p:spPr bwMode="auto">
          <a:xfrm>
            <a:off x="3124200" y="5105400"/>
            <a:ext cx="1524000" cy="1524000"/>
          </a:xfrm>
          <a:prstGeom prst="rect">
            <a:avLst/>
          </a:prstGeom>
          <a:noFill/>
        </p:spPr>
      </p:pic>
      <p:pic>
        <p:nvPicPr>
          <p:cNvPr id="37907" name="Picture 19" descr="C:\Users\Alanna\AppData\Local\Microsoft\Windows\Temporary Internet Files\Content.IE5\256ZEE16\MCj04398470000[1].wmf"/>
          <p:cNvPicPr>
            <a:picLocks noChangeAspect="1" noChangeArrowheads="1"/>
          </p:cNvPicPr>
          <p:nvPr/>
        </p:nvPicPr>
        <p:blipFill>
          <a:blip r:embed="rId10"/>
          <a:srcRect/>
          <a:stretch>
            <a:fillRect/>
          </a:stretch>
        </p:blipFill>
        <p:spPr bwMode="auto">
          <a:xfrm>
            <a:off x="4191000" y="4876800"/>
            <a:ext cx="1111250" cy="698792"/>
          </a:xfrm>
          <a:prstGeom prst="rect">
            <a:avLst/>
          </a:prstGeom>
          <a:noFill/>
        </p:spPr>
      </p:pic>
      <p:pic>
        <p:nvPicPr>
          <p:cNvPr id="35" name="Picture 5" descr="C:\Users\Alanna\AppData\Local\Microsoft\Windows\Temporary Internet Files\Content.IE5\256ZEE16\MCj02507340000[1].wmf"/>
          <p:cNvPicPr>
            <a:picLocks noChangeAspect="1" noChangeArrowheads="1"/>
          </p:cNvPicPr>
          <p:nvPr/>
        </p:nvPicPr>
        <p:blipFill>
          <a:blip r:embed="rId5"/>
          <a:srcRect/>
          <a:stretch>
            <a:fillRect/>
          </a:stretch>
        </p:blipFill>
        <p:spPr bwMode="auto">
          <a:xfrm>
            <a:off x="5181600" y="3810000"/>
            <a:ext cx="1553025" cy="1810693"/>
          </a:xfrm>
          <a:prstGeom prst="rect">
            <a:avLst/>
          </a:prstGeom>
          <a:noFill/>
          <a:scene3d>
            <a:camera prst="orthographicFront">
              <a:rot lat="0" lon="10800000" rev="0"/>
            </a:camera>
            <a:lightRig rig="threePt" dir="t"/>
          </a:scene3d>
        </p:spPr>
      </p:pic>
      <p:pic>
        <p:nvPicPr>
          <p:cNvPr id="37892" name="Picture 4" descr="C:\Users\Alanna\AppData\Local\Microsoft\Windows\Temporary Internet Files\Content.IE5\256ZEE16\MCj02874030000[1].wmf"/>
          <p:cNvPicPr>
            <a:picLocks noChangeAspect="1" noChangeArrowheads="1"/>
          </p:cNvPicPr>
          <p:nvPr/>
        </p:nvPicPr>
        <p:blipFill>
          <a:blip r:embed="rId11"/>
          <a:srcRect/>
          <a:stretch>
            <a:fillRect/>
          </a:stretch>
        </p:blipFill>
        <p:spPr bwMode="auto">
          <a:xfrm>
            <a:off x="5791200" y="3886200"/>
            <a:ext cx="2358376" cy="2635313"/>
          </a:xfrm>
          <a:prstGeom prst="rect">
            <a:avLst/>
          </a:prstGeom>
          <a:noFill/>
        </p:spPr>
      </p:pic>
      <p:pic>
        <p:nvPicPr>
          <p:cNvPr id="37897" name="Picture 9" descr="C:\Users\Alanna\AppData\Local\Microsoft\Windows\Temporary Internet Files\Content.IE5\CYENS1KV\MCPE03479_0000[1].wmf"/>
          <p:cNvPicPr>
            <a:picLocks noChangeAspect="1" noChangeArrowheads="1"/>
          </p:cNvPicPr>
          <p:nvPr/>
        </p:nvPicPr>
        <p:blipFill>
          <a:blip r:embed="rId12"/>
          <a:srcRect/>
          <a:stretch>
            <a:fillRect/>
          </a:stretch>
        </p:blipFill>
        <p:spPr bwMode="auto">
          <a:xfrm>
            <a:off x="4800600" y="5257800"/>
            <a:ext cx="1651503" cy="1464252"/>
          </a:xfrm>
          <a:prstGeom prst="rect">
            <a:avLst/>
          </a:prstGeom>
          <a:noFill/>
        </p:spPr>
      </p:pic>
      <p:pic>
        <p:nvPicPr>
          <p:cNvPr id="37900" name="Picture 12" descr="C:\Users\Alanna\AppData\Local\Microsoft\Windows\Temporary Internet Files\Content.IE5\958Q07G6\MCj00843820000[1].wmf"/>
          <p:cNvPicPr>
            <a:picLocks noChangeAspect="1" noChangeArrowheads="1"/>
          </p:cNvPicPr>
          <p:nvPr/>
        </p:nvPicPr>
        <p:blipFill>
          <a:blip r:embed="rId13"/>
          <a:srcRect/>
          <a:stretch>
            <a:fillRect/>
          </a:stretch>
        </p:blipFill>
        <p:spPr bwMode="auto">
          <a:xfrm>
            <a:off x="7467600" y="5334000"/>
            <a:ext cx="1524000" cy="1392274"/>
          </a:xfrm>
          <a:prstGeom prst="rect">
            <a:avLst/>
          </a:prstGeom>
          <a:noFill/>
        </p:spPr>
      </p:pic>
      <p:pic>
        <p:nvPicPr>
          <p:cNvPr id="37903" name="Picture 15" descr="C:\Users\Alanna\AppData\Local\Microsoft\Windows\Temporary Internet Files\Content.IE5\256ZEE16\MCj04347340000[1].png"/>
          <p:cNvPicPr>
            <a:picLocks noChangeAspect="1" noChangeArrowheads="1"/>
          </p:cNvPicPr>
          <p:nvPr/>
        </p:nvPicPr>
        <p:blipFill>
          <a:blip r:embed="rId14" cstate="print"/>
          <a:srcRect/>
          <a:stretch>
            <a:fillRect/>
          </a:stretch>
        </p:blipFill>
        <p:spPr bwMode="auto">
          <a:xfrm>
            <a:off x="5791200" y="2362200"/>
            <a:ext cx="914257" cy="914257"/>
          </a:xfrm>
          <a:prstGeom prst="rect">
            <a:avLst/>
          </a:prstGeom>
          <a:noFill/>
        </p:spPr>
      </p:pic>
      <p:pic>
        <p:nvPicPr>
          <p:cNvPr id="16" name="BMSlookinthehouse.wav">
            <a:hlinkClick r:id="" action="ppaction://media"/>
          </p:cNvPr>
          <p:cNvPicPr>
            <a:picLocks noRot="1" noChangeAspect="1"/>
          </p:cNvPicPr>
          <p:nvPr>
            <a:audioFile r:link="rId1"/>
          </p:nvPr>
        </p:nvPicPr>
        <p:blipFill>
          <a:blip r:embed="rId15"/>
          <a:stretch>
            <a:fillRect/>
          </a:stretch>
        </p:blipFill>
        <p:spPr>
          <a:xfrm>
            <a:off x="4267200" y="304800"/>
            <a:ext cx="609600" cy="609600"/>
          </a:xfrm>
          <a:prstGeom prst="rect">
            <a:avLst/>
          </a:prstGeom>
        </p:spPr>
      </p:pic>
    </p:spTree>
  </p:cSld>
  <p:clrMapOvr>
    <a:masterClrMapping/>
  </p:clrMapOvr>
  <p:transition>
    <p:cut thruBlk="1"/>
  </p:transition>
  <p:timing>
    <p:tnLst>
      <p:par>
        <p:cTn id="1" dur="indefinite" restart="never" nodeType="tmRoot">
          <p:childTnLst>
            <p:seq concurrent="1" nextAc="seek">
              <p:cTn id="2" restart="whenNotActive" fill="hold" evtFilter="cancelBubble" nodeType="interactiveSeq">
                <p:stCondLst>
                  <p:cond evt="onClick" delay="0">
                    <p:tgtEl>
                      <p:spTgt spid="16"/>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38952" fill="hold"/>
                                        <p:tgtEl>
                                          <p:spTgt spid="16"/>
                                        </p:tgtEl>
                                      </p:cBhvr>
                                    </p:cmd>
                                  </p:childTnLst>
                                </p:cTn>
                              </p:par>
                            </p:childTnLst>
                          </p:cTn>
                        </p:par>
                      </p:childTnLst>
                    </p:cTn>
                  </p:par>
                </p:childTnLst>
              </p:cTn>
              <p:nextCondLst>
                <p:cond evt="onClick" delay="0">
                  <p:tgtEl>
                    <p:spTgt spid="16"/>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16"/>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Explosion 2 17"/>
          <p:cNvSpPr/>
          <p:nvPr/>
        </p:nvSpPr>
        <p:spPr>
          <a:xfrm>
            <a:off x="5029200" y="228600"/>
            <a:ext cx="4267200" cy="6324600"/>
          </a:xfrm>
          <a:prstGeom prst="irregularSeal2">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sz="half" idx="4294967295"/>
          </p:nvPr>
        </p:nvSpPr>
        <p:spPr>
          <a:xfrm>
            <a:off x="0" y="152400"/>
            <a:ext cx="4953000" cy="6705600"/>
          </a:xfrm>
        </p:spPr>
        <p:txBody>
          <a:bodyPr>
            <a:noAutofit/>
          </a:bodyPr>
          <a:lstStyle/>
          <a:p>
            <a:r>
              <a:rPr lang="de-DE" sz="2200" dirty="0" smtClean="0"/>
              <a:t>Da </a:t>
            </a:r>
            <a:r>
              <a:rPr lang="de-DE" sz="2200" b="1" dirty="0" smtClean="0"/>
              <a:t>überlegten</a:t>
            </a:r>
            <a:r>
              <a:rPr lang="de-DE" sz="2200" dirty="0" smtClean="0"/>
              <a:t> die Tiere, wie sie es anfangen </a:t>
            </a:r>
            <a:r>
              <a:rPr lang="de-DE" sz="2200" i="1" dirty="0" smtClean="0"/>
              <a:t>könnten</a:t>
            </a:r>
            <a:r>
              <a:rPr lang="de-DE" sz="2200" dirty="0" smtClean="0"/>
              <a:t>, die Räuber hinauszujagen. Endlich </a:t>
            </a:r>
            <a:r>
              <a:rPr lang="de-DE" sz="2200" b="1" dirty="0" smtClean="0"/>
              <a:t>fanden</a:t>
            </a:r>
            <a:r>
              <a:rPr lang="de-DE" sz="2200" dirty="0" smtClean="0"/>
              <a:t> sie ein Mittel. Der Esel </a:t>
            </a:r>
            <a:r>
              <a:rPr lang="de-DE" sz="2200" b="1" dirty="0" smtClean="0"/>
              <a:t>stellte</a:t>
            </a:r>
            <a:r>
              <a:rPr lang="de-DE" sz="2200" dirty="0" smtClean="0"/>
              <a:t> sich mit den Vorderfüßen auf das Fenster, der Hund </a:t>
            </a:r>
            <a:r>
              <a:rPr lang="de-DE" sz="2200" b="1" dirty="0" smtClean="0"/>
              <a:t>sprang</a:t>
            </a:r>
            <a:r>
              <a:rPr lang="de-DE" sz="2200" dirty="0" smtClean="0"/>
              <a:t> auf des Esels Rücken, die Katze </a:t>
            </a:r>
            <a:r>
              <a:rPr lang="de-DE" sz="2200" b="1" dirty="0" smtClean="0"/>
              <a:t>kletterte</a:t>
            </a:r>
            <a:r>
              <a:rPr lang="de-DE" sz="2200" dirty="0" smtClean="0"/>
              <a:t> auf den Hund, und zuletzt flog der Hahn hinauf und </a:t>
            </a:r>
            <a:r>
              <a:rPr lang="de-DE" sz="2200" b="1" dirty="0" smtClean="0"/>
              <a:t>setzte</a:t>
            </a:r>
            <a:r>
              <a:rPr lang="de-DE" sz="2200" dirty="0" smtClean="0"/>
              <a:t> sich der Katze auf den Kopf. Als das geschehen war, </a:t>
            </a:r>
            <a:r>
              <a:rPr lang="de-DE" sz="2200" b="1" dirty="0" smtClean="0"/>
              <a:t>fingen</a:t>
            </a:r>
            <a:r>
              <a:rPr lang="de-DE" sz="2200" dirty="0" smtClean="0"/>
              <a:t> sie auf ein Zeichen </a:t>
            </a:r>
            <a:r>
              <a:rPr lang="de-DE" sz="2200" b="1" dirty="0" smtClean="0"/>
              <a:t>an</a:t>
            </a:r>
            <a:r>
              <a:rPr lang="de-DE" sz="2200" dirty="0" smtClean="0"/>
              <a:t>, ihre Musik zu machen: der Esel </a:t>
            </a:r>
            <a:r>
              <a:rPr lang="de-DE" sz="2200" b="1" dirty="0" smtClean="0"/>
              <a:t>schrie</a:t>
            </a:r>
            <a:r>
              <a:rPr lang="de-DE" sz="2200" dirty="0" smtClean="0"/>
              <a:t>, der Hund </a:t>
            </a:r>
            <a:r>
              <a:rPr lang="de-DE" sz="2200" b="1" dirty="0" smtClean="0"/>
              <a:t>bellte</a:t>
            </a:r>
            <a:r>
              <a:rPr lang="de-DE" sz="2200" dirty="0" smtClean="0"/>
              <a:t>, die Katze </a:t>
            </a:r>
            <a:r>
              <a:rPr lang="de-DE" sz="2200" b="1" dirty="0" smtClean="0"/>
              <a:t>miaute</a:t>
            </a:r>
            <a:r>
              <a:rPr lang="de-DE" sz="2200" dirty="0" smtClean="0"/>
              <a:t>, und der Hahn </a:t>
            </a:r>
            <a:r>
              <a:rPr lang="de-DE" sz="2200" b="1" dirty="0" smtClean="0"/>
              <a:t>krähte</a:t>
            </a:r>
            <a:r>
              <a:rPr lang="de-DE" sz="2200" dirty="0" smtClean="0"/>
              <a:t>. Darauf </a:t>
            </a:r>
            <a:r>
              <a:rPr lang="de-DE" sz="2200" b="1" dirty="0" smtClean="0"/>
              <a:t>stürzten</a:t>
            </a:r>
            <a:r>
              <a:rPr lang="de-DE" sz="2200" dirty="0" smtClean="0"/>
              <a:t> sie durch das Fenster in die Stube </a:t>
            </a:r>
            <a:r>
              <a:rPr lang="de-DE" sz="2200" b="1" dirty="0" smtClean="0"/>
              <a:t>hinein</a:t>
            </a:r>
            <a:r>
              <a:rPr lang="de-DE" sz="2200" dirty="0" smtClean="0"/>
              <a:t>, daß die (Glas-)Scheiben </a:t>
            </a:r>
            <a:r>
              <a:rPr lang="de-DE" sz="2200" b="1" dirty="0" smtClean="0"/>
              <a:t>klirrten</a:t>
            </a:r>
            <a:r>
              <a:rPr lang="de-DE" sz="2200" dirty="0" smtClean="0"/>
              <a:t>.</a:t>
            </a:r>
            <a:endParaRPr lang="en-US" sz="2200" dirty="0" smtClean="0"/>
          </a:p>
          <a:p>
            <a:endParaRPr lang="en-US" sz="2000" dirty="0"/>
          </a:p>
        </p:txBody>
      </p:sp>
      <p:pic>
        <p:nvPicPr>
          <p:cNvPr id="12" name="Picture 13" descr="C:\Users\Alanna\Pictures\Microsoft Clip Organizer\j0426042.wmf"/>
          <p:cNvPicPr>
            <a:picLocks noChangeAspect="1" noChangeArrowheads="1"/>
          </p:cNvPicPr>
          <p:nvPr/>
        </p:nvPicPr>
        <p:blipFill>
          <a:blip r:embed="rId4"/>
          <a:srcRect/>
          <a:stretch>
            <a:fillRect/>
          </a:stretch>
        </p:blipFill>
        <p:spPr bwMode="auto">
          <a:xfrm>
            <a:off x="5029199" y="3886200"/>
            <a:ext cx="3823855" cy="2743200"/>
          </a:xfrm>
          <a:prstGeom prst="rect">
            <a:avLst/>
          </a:prstGeom>
          <a:noFill/>
          <a:scene3d>
            <a:camera prst="orthographicFront">
              <a:rot lat="0" lon="10800000" rev="0"/>
            </a:camera>
            <a:lightRig rig="threePt" dir="t"/>
          </a:scene3d>
        </p:spPr>
      </p:pic>
      <p:pic>
        <p:nvPicPr>
          <p:cNvPr id="38914" name="Picture 2" descr="C:\Users\Alanna\Pictures\Microsoft Clip Organizer\j0424114.wmf"/>
          <p:cNvPicPr>
            <a:picLocks noChangeAspect="1" noChangeArrowheads="1"/>
          </p:cNvPicPr>
          <p:nvPr/>
        </p:nvPicPr>
        <p:blipFill>
          <a:blip r:embed="rId5"/>
          <a:srcRect/>
          <a:stretch>
            <a:fillRect/>
          </a:stretch>
        </p:blipFill>
        <p:spPr bwMode="auto">
          <a:xfrm>
            <a:off x="5715000" y="3352800"/>
            <a:ext cx="2457361" cy="2057400"/>
          </a:xfrm>
          <a:prstGeom prst="rect">
            <a:avLst/>
          </a:prstGeom>
          <a:noFill/>
          <a:scene3d>
            <a:camera prst="orthographicFront">
              <a:rot lat="0" lon="10800000" rev="0"/>
            </a:camera>
            <a:lightRig rig="threePt" dir="t"/>
          </a:scene3d>
        </p:spPr>
      </p:pic>
      <p:pic>
        <p:nvPicPr>
          <p:cNvPr id="38915" name="Picture 3" descr="C:\Users\Alanna\AppData\Local\Microsoft\Windows\Temporary Internet Files\Content.IE5\958Q07G6\MCj04362090000[1].png"/>
          <p:cNvPicPr>
            <a:picLocks noChangeAspect="1" noChangeArrowheads="1"/>
          </p:cNvPicPr>
          <p:nvPr/>
        </p:nvPicPr>
        <p:blipFill>
          <a:blip r:embed="rId6"/>
          <a:srcRect/>
          <a:stretch>
            <a:fillRect/>
          </a:stretch>
        </p:blipFill>
        <p:spPr bwMode="auto">
          <a:xfrm>
            <a:off x="6324600" y="1828800"/>
            <a:ext cx="1066800" cy="2043954"/>
          </a:xfrm>
          <a:prstGeom prst="rect">
            <a:avLst/>
          </a:prstGeom>
          <a:noFill/>
          <a:scene3d>
            <a:camera prst="orthographicFront">
              <a:rot lat="0" lon="10800000" rev="0"/>
            </a:camera>
            <a:lightRig rig="threePt" dir="t"/>
          </a:scene3d>
        </p:spPr>
      </p:pic>
      <p:pic>
        <p:nvPicPr>
          <p:cNvPr id="38918" name="Picture 6" descr="C:\Users\Alanna\Pictures\Microsoft Clip Organizer\j0084194.wmf"/>
          <p:cNvPicPr>
            <a:picLocks noChangeAspect="1" noChangeArrowheads="1"/>
          </p:cNvPicPr>
          <p:nvPr/>
        </p:nvPicPr>
        <p:blipFill>
          <a:blip r:embed="rId7"/>
          <a:srcRect/>
          <a:stretch>
            <a:fillRect/>
          </a:stretch>
        </p:blipFill>
        <p:spPr bwMode="auto">
          <a:xfrm>
            <a:off x="6324600" y="1066800"/>
            <a:ext cx="1219200" cy="1528332"/>
          </a:xfrm>
          <a:prstGeom prst="rect">
            <a:avLst/>
          </a:prstGeom>
          <a:noFill/>
          <a:scene3d>
            <a:camera prst="orthographicFront">
              <a:rot lat="0" lon="10800000" rev="0"/>
            </a:camera>
            <a:lightRig rig="threePt" dir="t"/>
          </a:scene3d>
        </p:spPr>
      </p:pic>
      <p:pic>
        <p:nvPicPr>
          <p:cNvPr id="8" name="BMStheplan.wav">
            <a:hlinkClick r:id="" action="ppaction://media"/>
          </p:cNvPr>
          <p:cNvPicPr>
            <a:picLocks noRot="1" noChangeAspect="1"/>
          </p:cNvPicPr>
          <p:nvPr>
            <a:audioFile r:link="rId1"/>
          </p:nvPr>
        </p:nvPicPr>
        <p:blipFill>
          <a:blip r:embed="rId8"/>
          <a:stretch>
            <a:fillRect/>
          </a:stretch>
        </p:blipFill>
        <p:spPr>
          <a:xfrm>
            <a:off x="5257800" y="457200"/>
            <a:ext cx="533400" cy="533400"/>
          </a:xfrm>
          <a:prstGeom prst="rect">
            <a:avLst/>
          </a:prstGeom>
        </p:spPr>
      </p:pic>
    </p:spTree>
  </p:cSld>
  <p:clrMapOvr>
    <a:masterClrMapping/>
  </p:clrMapOvr>
  <p:transition>
    <p:cut thruBlk="1"/>
  </p:transition>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35956" fill="hold"/>
                                        <p:tgtEl>
                                          <p:spTgt spid="8"/>
                                        </p:tgtEl>
                                      </p:cBhvr>
                                    </p:cmd>
                                  </p:childTnLst>
                                </p:cTn>
                              </p:par>
                            </p:childTnLst>
                          </p:cTn>
                        </p:par>
                      </p:childTnLst>
                    </p:cTn>
                  </p:par>
                </p:childTnLst>
              </p:cTn>
              <p:nextCondLst>
                <p:cond evt="onClick" delay="0">
                  <p:tgtEl>
                    <p:spTgt spid="8"/>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8"/>
                </p:tgtEl>
              </p:cMediaNode>
            </p:audi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Explosion 2 17"/>
          <p:cNvSpPr/>
          <p:nvPr/>
        </p:nvSpPr>
        <p:spPr>
          <a:xfrm>
            <a:off x="3429000" y="0"/>
            <a:ext cx="5257800" cy="4419600"/>
          </a:xfrm>
          <a:prstGeom prst="irregularSeal2">
            <a:avLst/>
          </a:prstGeom>
          <a:solidFill>
            <a:srgbClr val="FF0000"/>
          </a:solidFill>
          <a:scene3d>
            <a:camera prst="orthographicFront">
              <a:rot lat="0" lon="0" rev="20399999"/>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sz="half" idx="4294967295"/>
          </p:nvPr>
        </p:nvSpPr>
        <p:spPr>
          <a:xfrm>
            <a:off x="0" y="152400"/>
            <a:ext cx="3429000" cy="6705600"/>
          </a:xfrm>
        </p:spPr>
        <p:txBody>
          <a:bodyPr>
            <a:noAutofit/>
          </a:bodyPr>
          <a:lstStyle/>
          <a:p>
            <a:r>
              <a:rPr lang="de-DE" sz="2400" dirty="0" smtClean="0"/>
              <a:t>Die Räuber </a:t>
            </a:r>
            <a:r>
              <a:rPr lang="de-DE" sz="2400" b="1" dirty="0" smtClean="0"/>
              <a:t>fuhren</a:t>
            </a:r>
            <a:r>
              <a:rPr lang="de-DE" sz="2400" dirty="0" smtClean="0"/>
              <a:t> bei dem entsetzlichen Geschrei in die Höhe. Sie </a:t>
            </a:r>
            <a:r>
              <a:rPr lang="de-DE" sz="2400" b="1" dirty="0" smtClean="0"/>
              <a:t>meinten</a:t>
            </a:r>
            <a:r>
              <a:rPr lang="de-DE" sz="2400" dirty="0" smtClean="0"/>
              <a:t>, ein Gespenst </a:t>
            </a:r>
            <a:r>
              <a:rPr lang="de-DE" sz="2400" i="1" dirty="0" smtClean="0"/>
              <a:t>käme herein</a:t>
            </a:r>
            <a:r>
              <a:rPr lang="de-DE" sz="2400" dirty="0" smtClean="0"/>
              <a:t>, und </a:t>
            </a:r>
            <a:r>
              <a:rPr lang="de-DE" sz="2400" b="1" dirty="0" smtClean="0"/>
              <a:t>flohen</a:t>
            </a:r>
            <a:r>
              <a:rPr lang="de-DE" sz="2400" dirty="0" smtClean="0"/>
              <a:t> in größter Furcht in den Wald </a:t>
            </a:r>
            <a:r>
              <a:rPr lang="de-DE" sz="2400" b="1" dirty="0" smtClean="0"/>
              <a:t>hinaus</a:t>
            </a:r>
            <a:r>
              <a:rPr lang="de-DE" sz="2400" dirty="0" smtClean="0"/>
              <a:t>.</a:t>
            </a:r>
            <a:endParaRPr lang="en-US" sz="2400" dirty="0" smtClean="0"/>
          </a:p>
          <a:p>
            <a:r>
              <a:rPr lang="de-DE" sz="2400" dirty="0" smtClean="0"/>
              <a:t>Nun </a:t>
            </a:r>
            <a:r>
              <a:rPr lang="de-DE" sz="2400" b="1" dirty="0" smtClean="0"/>
              <a:t>setzten</a:t>
            </a:r>
            <a:r>
              <a:rPr lang="de-DE" sz="2400" dirty="0" smtClean="0"/>
              <a:t> sie die vier Gesellen an den Tisch, und jeder </a:t>
            </a:r>
            <a:r>
              <a:rPr lang="de-DE" sz="2400" b="1" dirty="0" smtClean="0"/>
              <a:t>aß </a:t>
            </a:r>
            <a:r>
              <a:rPr lang="de-DE" sz="2400" dirty="0" smtClean="0"/>
              <a:t>nach Herzenslust von den Speisen, die ihm am besten </a:t>
            </a:r>
            <a:r>
              <a:rPr lang="de-DE" sz="2400" b="1" dirty="0" smtClean="0"/>
              <a:t>schmeckten</a:t>
            </a:r>
            <a:r>
              <a:rPr lang="de-DE" sz="2400" dirty="0" smtClean="0"/>
              <a:t>.</a:t>
            </a:r>
            <a:endParaRPr lang="en-US" sz="2400" dirty="0" smtClean="0"/>
          </a:p>
          <a:p>
            <a:endParaRPr lang="en-US" sz="2400" dirty="0"/>
          </a:p>
        </p:txBody>
      </p:sp>
      <p:pic>
        <p:nvPicPr>
          <p:cNvPr id="40962" name="Picture 2" descr="C:\Users\Alanna\Pictures\Microsoft Clip Organizer\bd06706_.wmf"/>
          <p:cNvPicPr>
            <a:picLocks noChangeAspect="1" noChangeArrowheads="1"/>
          </p:cNvPicPr>
          <p:nvPr/>
        </p:nvPicPr>
        <p:blipFill>
          <a:blip r:embed="rId4"/>
          <a:srcRect/>
          <a:stretch>
            <a:fillRect/>
          </a:stretch>
        </p:blipFill>
        <p:spPr bwMode="auto">
          <a:xfrm>
            <a:off x="4267200" y="533400"/>
            <a:ext cx="2057400" cy="2069794"/>
          </a:xfrm>
          <a:prstGeom prst="rect">
            <a:avLst/>
          </a:prstGeom>
          <a:noFill/>
        </p:spPr>
      </p:pic>
      <p:pic>
        <p:nvPicPr>
          <p:cNvPr id="40964" name="Picture 4" descr="C:\Users\Alanna\AppData\Local\Microsoft\Windows\Temporary Internet Files\Content.IE5\ZU3RD0UZ\MCj04244720000[1].wmf"/>
          <p:cNvPicPr>
            <a:picLocks noChangeAspect="1" noChangeArrowheads="1"/>
          </p:cNvPicPr>
          <p:nvPr/>
        </p:nvPicPr>
        <p:blipFill>
          <a:blip r:embed="rId5"/>
          <a:srcRect/>
          <a:stretch>
            <a:fillRect/>
          </a:stretch>
        </p:blipFill>
        <p:spPr bwMode="auto">
          <a:xfrm>
            <a:off x="5486400" y="304800"/>
            <a:ext cx="699090" cy="757237"/>
          </a:xfrm>
          <a:prstGeom prst="rect">
            <a:avLst/>
          </a:prstGeom>
          <a:noFill/>
        </p:spPr>
      </p:pic>
      <p:pic>
        <p:nvPicPr>
          <p:cNvPr id="40965" name="Picture 5" descr="C:\Users\Alanna\AppData\Local\Microsoft\Windows\Temporary Internet Files\Content.IE5\958Q07G6\MCj00787150000[1].wmf"/>
          <p:cNvPicPr>
            <a:picLocks noChangeAspect="1" noChangeArrowheads="1"/>
          </p:cNvPicPr>
          <p:nvPr/>
        </p:nvPicPr>
        <p:blipFill>
          <a:blip r:embed="rId6"/>
          <a:srcRect/>
          <a:stretch>
            <a:fillRect/>
          </a:stretch>
        </p:blipFill>
        <p:spPr bwMode="auto">
          <a:xfrm>
            <a:off x="5867400" y="2362200"/>
            <a:ext cx="906525" cy="1126331"/>
          </a:xfrm>
          <a:prstGeom prst="rect">
            <a:avLst/>
          </a:prstGeom>
          <a:noFill/>
        </p:spPr>
      </p:pic>
      <p:pic>
        <p:nvPicPr>
          <p:cNvPr id="13" name="Picture 5" descr="C:\Users\Alanna\AppData\Local\Microsoft\Windows\Temporary Internet Files\Content.IE5\958Q07G6\MCj00787150000[1].wmf"/>
          <p:cNvPicPr>
            <a:picLocks noChangeAspect="1" noChangeArrowheads="1"/>
          </p:cNvPicPr>
          <p:nvPr/>
        </p:nvPicPr>
        <p:blipFill>
          <a:blip r:embed="rId6"/>
          <a:srcRect/>
          <a:stretch>
            <a:fillRect/>
          </a:stretch>
        </p:blipFill>
        <p:spPr bwMode="auto">
          <a:xfrm>
            <a:off x="6553200" y="2209800"/>
            <a:ext cx="906525" cy="1126331"/>
          </a:xfrm>
          <a:prstGeom prst="rect">
            <a:avLst/>
          </a:prstGeom>
          <a:noFill/>
        </p:spPr>
      </p:pic>
      <p:pic>
        <p:nvPicPr>
          <p:cNvPr id="14" name="Picture 5" descr="C:\Users\Alanna\AppData\Local\Microsoft\Windows\Temporary Internet Files\Content.IE5\958Q07G6\MCj00787150000[1].wmf"/>
          <p:cNvPicPr>
            <a:picLocks noChangeAspect="1" noChangeArrowheads="1"/>
          </p:cNvPicPr>
          <p:nvPr/>
        </p:nvPicPr>
        <p:blipFill>
          <a:blip r:embed="rId6"/>
          <a:srcRect/>
          <a:stretch>
            <a:fillRect/>
          </a:stretch>
        </p:blipFill>
        <p:spPr bwMode="auto">
          <a:xfrm>
            <a:off x="7315200" y="2514600"/>
            <a:ext cx="906525" cy="1126331"/>
          </a:xfrm>
          <a:prstGeom prst="rect">
            <a:avLst/>
          </a:prstGeom>
          <a:noFill/>
        </p:spPr>
      </p:pic>
      <p:pic>
        <p:nvPicPr>
          <p:cNvPr id="15" name="Picture 5" descr="C:\Users\Alanna\AppData\Local\Microsoft\Windows\Temporary Internet Files\Content.IE5\958Q07G6\MCj00787150000[1].wmf"/>
          <p:cNvPicPr>
            <a:picLocks noChangeAspect="1" noChangeArrowheads="1"/>
          </p:cNvPicPr>
          <p:nvPr/>
        </p:nvPicPr>
        <p:blipFill>
          <a:blip r:embed="rId6"/>
          <a:srcRect/>
          <a:stretch>
            <a:fillRect/>
          </a:stretch>
        </p:blipFill>
        <p:spPr bwMode="auto">
          <a:xfrm>
            <a:off x="7924800" y="2438400"/>
            <a:ext cx="906525" cy="1126331"/>
          </a:xfrm>
          <a:prstGeom prst="rect">
            <a:avLst/>
          </a:prstGeom>
          <a:noFill/>
        </p:spPr>
      </p:pic>
      <p:cxnSp>
        <p:nvCxnSpPr>
          <p:cNvPr id="17" name="Curved Connector 16"/>
          <p:cNvCxnSpPr/>
          <p:nvPr/>
        </p:nvCxnSpPr>
        <p:spPr>
          <a:xfrm>
            <a:off x="6096000" y="1295400"/>
            <a:ext cx="1066800" cy="838200"/>
          </a:xfrm>
          <a:prstGeom prst="curvedConnector3">
            <a:avLst>
              <a:gd name="adj1" fmla="val 50000"/>
            </a:avLst>
          </a:prstGeom>
          <a:ln w="60325">
            <a:solidFill>
              <a:schemeClr val="tx1"/>
            </a:solidFill>
            <a:tailEnd type="arrow"/>
          </a:ln>
          <a:effectLst>
            <a:outerShdw blurRad="50800" dist="50800" dir="5400000" algn="ctr" rotWithShape="0">
              <a:schemeClr val="bg1"/>
            </a:outerShdw>
          </a:effectLst>
        </p:spPr>
        <p:style>
          <a:lnRef idx="1">
            <a:schemeClr val="accent1"/>
          </a:lnRef>
          <a:fillRef idx="0">
            <a:schemeClr val="accent1"/>
          </a:fillRef>
          <a:effectRef idx="0">
            <a:schemeClr val="accent1"/>
          </a:effectRef>
          <a:fontRef idx="minor">
            <a:schemeClr val="tx1"/>
          </a:fontRef>
        </p:style>
      </p:cxnSp>
      <p:pic>
        <p:nvPicPr>
          <p:cNvPr id="40966" name="Picture 6" descr="C:\Users\Alanna\Pictures\Microsoft Clip Organizer\j0409310.jpg"/>
          <p:cNvPicPr>
            <a:picLocks noChangeAspect="1" noChangeArrowheads="1"/>
          </p:cNvPicPr>
          <p:nvPr/>
        </p:nvPicPr>
        <p:blipFill>
          <a:blip r:embed="rId7" cstate="print"/>
          <a:srcRect/>
          <a:stretch>
            <a:fillRect/>
          </a:stretch>
        </p:blipFill>
        <p:spPr bwMode="auto">
          <a:xfrm>
            <a:off x="3505200" y="5105400"/>
            <a:ext cx="2286000" cy="1600200"/>
          </a:xfrm>
          <a:prstGeom prst="rect">
            <a:avLst/>
          </a:prstGeom>
          <a:noFill/>
        </p:spPr>
      </p:pic>
      <p:pic>
        <p:nvPicPr>
          <p:cNvPr id="40968" name="Picture 8" descr="C:\Users\Alanna\AppData\Local\Microsoft\Windows\Temporary Internet Files\Content.IE5\CYENS1KV\MCj03302820000[1].wmf"/>
          <p:cNvPicPr>
            <a:picLocks noChangeAspect="1" noChangeArrowheads="1"/>
          </p:cNvPicPr>
          <p:nvPr/>
        </p:nvPicPr>
        <p:blipFill>
          <a:blip r:embed="rId8"/>
          <a:srcRect/>
          <a:stretch>
            <a:fillRect/>
          </a:stretch>
        </p:blipFill>
        <p:spPr bwMode="auto">
          <a:xfrm>
            <a:off x="6629400" y="3962400"/>
            <a:ext cx="1797113" cy="1524000"/>
          </a:xfrm>
          <a:prstGeom prst="rect">
            <a:avLst/>
          </a:prstGeom>
          <a:noFill/>
        </p:spPr>
      </p:pic>
      <p:pic>
        <p:nvPicPr>
          <p:cNvPr id="36" name="Picture 4" descr="C:\Users\Alanna\AppData\Local\Microsoft\Windows\Temporary Internet Files\Content.IE5\256ZEE16\MCj02874030000[1].wmf"/>
          <p:cNvPicPr>
            <a:picLocks noChangeAspect="1" noChangeArrowheads="1"/>
          </p:cNvPicPr>
          <p:nvPr/>
        </p:nvPicPr>
        <p:blipFill>
          <a:blip r:embed="rId9"/>
          <a:srcRect/>
          <a:stretch>
            <a:fillRect/>
          </a:stretch>
        </p:blipFill>
        <p:spPr bwMode="auto">
          <a:xfrm>
            <a:off x="5334000" y="4267200"/>
            <a:ext cx="2017414" cy="2254313"/>
          </a:xfrm>
          <a:prstGeom prst="rect">
            <a:avLst/>
          </a:prstGeom>
          <a:noFill/>
        </p:spPr>
      </p:pic>
      <p:pic>
        <p:nvPicPr>
          <p:cNvPr id="40971" name="Picture 11" descr="C:\Users\Alanna\AppData\Local\Microsoft\Windows\Temporary Internet Files\Content.IE5\256ZEE16\MCj04363260000[1].png"/>
          <p:cNvPicPr>
            <a:picLocks noChangeAspect="1" noChangeArrowheads="1"/>
          </p:cNvPicPr>
          <p:nvPr/>
        </p:nvPicPr>
        <p:blipFill>
          <a:blip r:embed="rId10"/>
          <a:srcRect/>
          <a:stretch>
            <a:fillRect/>
          </a:stretch>
        </p:blipFill>
        <p:spPr bwMode="auto">
          <a:xfrm>
            <a:off x="7239000" y="5143500"/>
            <a:ext cx="1714500" cy="1714500"/>
          </a:xfrm>
          <a:prstGeom prst="rect">
            <a:avLst/>
          </a:prstGeom>
          <a:noFill/>
        </p:spPr>
      </p:pic>
      <p:pic>
        <p:nvPicPr>
          <p:cNvPr id="40969" name="Picture 9" descr="C:\Users\Alanna\AppData\Local\Microsoft\Windows\Temporary Internet Files\Content.IE5\ZU3RD0UZ\MCj03295330000[1].wmf"/>
          <p:cNvPicPr>
            <a:picLocks noChangeAspect="1" noChangeArrowheads="1"/>
          </p:cNvPicPr>
          <p:nvPr/>
        </p:nvPicPr>
        <p:blipFill>
          <a:blip r:embed="rId11"/>
          <a:srcRect/>
          <a:stretch>
            <a:fillRect/>
          </a:stretch>
        </p:blipFill>
        <p:spPr bwMode="auto">
          <a:xfrm>
            <a:off x="4038600" y="3886200"/>
            <a:ext cx="1819747" cy="1468170"/>
          </a:xfrm>
          <a:prstGeom prst="rect">
            <a:avLst/>
          </a:prstGeom>
          <a:noFill/>
        </p:spPr>
      </p:pic>
      <p:cxnSp>
        <p:nvCxnSpPr>
          <p:cNvPr id="40" name="Straight Connector 39"/>
          <p:cNvCxnSpPr/>
          <p:nvPr/>
        </p:nvCxnSpPr>
        <p:spPr>
          <a:xfrm>
            <a:off x="3657600" y="3886200"/>
            <a:ext cx="5181600" cy="1588"/>
          </a:xfrm>
          <a:prstGeom prst="line">
            <a:avLst/>
          </a:prstGeom>
          <a:ln w="889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pic>
        <p:nvPicPr>
          <p:cNvPr id="41" name="Picture 17" descr="C:\Users\Alanna\AppData\Local\Microsoft\Windows\Temporary Internet Files\Content.IE5\958Q07G6\MCj04398250000[1].png"/>
          <p:cNvPicPr>
            <a:picLocks noChangeAspect="1" noChangeArrowheads="1"/>
          </p:cNvPicPr>
          <p:nvPr/>
        </p:nvPicPr>
        <p:blipFill>
          <a:blip r:embed="rId12" cstate="print"/>
          <a:srcRect/>
          <a:stretch>
            <a:fillRect/>
          </a:stretch>
        </p:blipFill>
        <p:spPr bwMode="auto">
          <a:xfrm>
            <a:off x="5334000" y="6172200"/>
            <a:ext cx="685800" cy="685800"/>
          </a:xfrm>
          <a:prstGeom prst="rect">
            <a:avLst/>
          </a:prstGeom>
          <a:noFill/>
        </p:spPr>
      </p:pic>
      <p:pic>
        <p:nvPicPr>
          <p:cNvPr id="42" name="Picture 17" descr="C:\Users\Alanna\AppData\Local\Microsoft\Windows\Temporary Internet Files\Content.IE5\958Q07G6\MCj04398250000[1].png"/>
          <p:cNvPicPr>
            <a:picLocks noChangeAspect="1" noChangeArrowheads="1"/>
          </p:cNvPicPr>
          <p:nvPr/>
        </p:nvPicPr>
        <p:blipFill>
          <a:blip r:embed="rId12" cstate="print"/>
          <a:srcRect/>
          <a:stretch>
            <a:fillRect/>
          </a:stretch>
        </p:blipFill>
        <p:spPr bwMode="auto">
          <a:xfrm>
            <a:off x="5105400" y="5943600"/>
            <a:ext cx="685800" cy="685800"/>
          </a:xfrm>
          <a:prstGeom prst="rect">
            <a:avLst/>
          </a:prstGeom>
          <a:noFill/>
        </p:spPr>
      </p:pic>
      <p:pic>
        <p:nvPicPr>
          <p:cNvPr id="43" name="Picture 8" descr="C:\Users\Alanna\AppData\Local\Microsoft\Windows\Temporary Internet Files\Content.IE5\ZU3RD0UZ\MMj02829930000[1].gif"/>
          <p:cNvPicPr>
            <a:picLocks noChangeAspect="1" noChangeArrowheads="1" noCrop="1"/>
          </p:cNvPicPr>
          <p:nvPr/>
        </p:nvPicPr>
        <p:blipFill>
          <a:blip r:embed="rId13"/>
          <a:srcRect/>
          <a:stretch>
            <a:fillRect/>
          </a:stretch>
        </p:blipFill>
        <p:spPr bwMode="auto">
          <a:xfrm>
            <a:off x="7391400" y="1295400"/>
            <a:ext cx="1219200" cy="1219200"/>
          </a:xfrm>
          <a:prstGeom prst="rect">
            <a:avLst/>
          </a:prstGeom>
          <a:noFill/>
        </p:spPr>
      </p:pic>
      <p:pic>
        <p:nvPicPr>
          <p:cNvPr id="20" name="BMSrobbersfirstscare.wav">
            <a:hlinkClick r:id="" action="ppaction://media"/>
          </p:cNvPr>
          <p:cNvPicPr>
            <a:picLocks noRot="1" noChangeAspect="1"/>
          </p:cNvPicPr>
          <p:nvPr>
            <a:audioFile r:link="rId1"/>
          </p:nvPr>
        </p:nvPicPr>
        <p:blipFill>
          <a:blip r:embed="rId14"/>
          <a:stretch>
            <a:fillRect/>
          </a:stretch>
        </p:blipFill>
        <p:spPr>
          <a:xfrm>
            <a:off x="7924800" y="381000"/>
            <a:ext cx="533400" cy="533400"/>
          </a:xfrm>
          <a:prstGeom prst="rect">
            <a:avLst/>
          </a:prstGeom>
        </p:spPr>
      </p:pic>
    </p:spTree>
  </p:cSld>
  <p:clrMapOvr>
    <a:masterClrMapping/>
  </p:clrMapOvr>
  <p:transition>
    <p:fade/>
  </p:transition>
  <p:timing>
    <p:tnLst>
      <p:par>
        <p:cTn id="1" dur="indefinite" restart="never" nodeType="tmRoot">
          <p:childTnLst>
            <p:seq concurrent="1" nextAc="seek">
              <p:cTn id="2" restart="whenNotActive" fill="hold" evtFilter="cancelBubble" nodeType="interactiveSeq">
                <p:stCondLst>
                  <p:cond evt="onClick" delay="0">
                    <p:tgtEl>
                      <p:spTgt spid="20"/>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7550" fill="hold"/>
                                        <p:tgtEl>
                                          <p:spTgt spid="20"/>
                                        </p:tgtEl>
                                      </p:cBhvr>
                                    </p:cmd>
                                  </p:childTnLst>
                                </p:cTn>
                              </p:par>
                            </p:childTnLst>
                          </p:cTn>
                        </p:par>
                      </p:childTnLst>
                    </p:cTn>
                  </p:par>
                </p:childTnLst>
              </p:cTn>
              <p:nextCondLst>
                <p:cond evt="onClick" delay="0">
                  <p:tgtEl>
                    <p:spTgt spid="20"/>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20"/>
                </p:tgtEl>
              </p:cMediaNode>
            </p:audi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40" name="Picture 4" descr="C:\Users\Alanna\AppData\Local\Microsoft\Windows\Temporary Internet Files\Content.IE5\958Q07G6\MCHH01872_0000[1].wmf"/>
          <p:cNvPicPr>
            <a:picLocks noChangeAspect="1" noChangeArrowheads="1"/>
          </p:cNvPicPr>
          <p:nvPr/>
        </p:nvPicPr>
        <p:blipFill>
          <a:blip r:embed="rId4"/>
          <a:srcRect/>
          <a:stretch>
            <a:fillRect/>
          </a:stretch>
        </p:blipFill>
        <p:spPr bwMode="auto">
          <a:xfrm>
            <a:off x="7086600" y="4495800"/>
            <a:ext cx="1705356" cy="1783080"/>
          </a:xfrm>
          <a:prstGeom prst="rect">
            <a:avLst/>
          </a:prstGeom>
          <a:noFill/>
        </p:spPr>
      </p:pic>
      <p:sp>
        <p:nvSpPr>
          <p:cNvPr id="3" name="Content Placeholder 2"/>
          <p:cNvSpPr>
            <a:spLocks noGrp="1"/>
          </p:cNvSpPr>
          <p:nvPr>
            <p:ph sz="half" idx="4294967295"/>
          </p:nvPr>
        </p:nvSpPr>
        <p:spPr>
          <a:xfrm>
            <a:off x="0" y="152400"/>
            <a:ext cx="3657600" cy="6705600"/>
          </a:xfrm>
        </p:spPr>
        <p:txBody>
          <a:bodyPr>
            <a:noAutofit/>
          </a:bodyPr>
          <a:lstStyle/>
          <a:p>
            <a:r>
              <a:rPr lang="de-DE" sz="2400" dirty="0" smtClean="0"/>
              <a:t>Als sie fertig </a:t>
            </a:r>
            <a:r>
              <a:rPr lang="de-DE" sz="2400" b="1" dirty="0" smtClean="0"/>
              <a:t>waren</a:t>
            </a:r>
            <a:r>
              <a:rPr lang="de-DE" sz="2400" dirty="0" smtClean="0"/>
              <a:t>, </a:t>
            </a:r>
            <a:r>
              <a:rPr lang="de-DE" sz="2400" b="1" dirty="0" smtClean="0"/>
              <a:t>löschten</a:t>
            </a:r>
            <a:r>
              <a:rPr lang="de-DE" sz="2400" dirty="0" smtClean="0"/>
              <a:t> sie das Licht </a:t>
            </a:r>
            <a:r>
              <a:rPr lang="de-DE" sz="2400" b="1" dirty="0" smtClean="0"/>
              <a:t>aus</a:t>
            </a:r>
            <a:r>
              <a:rPr lang="de-DE" sz="2400" dirty="0" smtClean="0"/>
              <a:t>, und jeder </a:t>
            </a:r>
            <a:r>
              <a:rPr lang="de-DE" sz="2400" b="1" dirty="0" smtClean="0"/>
              <a:t>suchte</a:t>
            </a:r>
            <a:r>
              <a:rPr lang="de-DE" sz="2400" dirty="0" smtClean="0"/>
              <a:t> sich eine Schlafstätte nach seinem Geschmack. Der Esel </a:t>
            </a:r>
            <a:r>
              <a:rPr lang="de-DE" sz="2400" b="1" dirty="0" smtClean="0"/>
              <a:t>legte</a:t>
            </a:r>
            <a:r>
              <a:rPr lang="de-DE" sz="2400" dirty="0" smtClean="0"/>
              <a:t> sich auf den Mist, der Hund hinter die Tür, die Katze auf den Herd bei der warmen Asche, und der Hahn </a:t>
            </a:r>
            <a:r>
              <a:rPr lang="de-DE" sz="2400" b="1" dirty="0" smtClean="0"/>
              <a:t>flog</a:t>
            </a:r>
            <a:r>
              <a:rPr lang="de-DE" sz="2400" dirty="0" smtClean="0"/>
              <a:t> auf das Dach </a:t>
            </a:r>
            <a:r>
              <a:rPr lang="de-DE" sz="2400" b="1" dirty="0" smtClean="0"/>
              <a:t>hinauf</a:t>
            </a:r>
            <a:r>
              <a:rPr lang="de-DE" sz="2400" dirty="0" smtClean="0"/>
              <a:t>. Und weil sie müde </a:t>
            </a:r>
            <a:r>
              <a:rPr lang="de-DE" sz="2400" b="1" dirty="0" smtClean="0"/>
              <a:t>waren</a:t>
            </a:r>
            <a:r>
              <a:rPr lang="de-DE" sz="2400" dirty="0" smtClean="0"/>
              <a:t> von ihrem langen Weg, </a:t>
            </a:r>
            <a:r>
              <a:rPr lang="de-DE" sz="2400" b="1" dirty="0" smtClean="0"/>
              <a:t>schliefen</a:t>
            </a:r>
            <a:r>
              <a:rPr lang="de-DE" sz="2400" dirty="0" smtClean="0"/>
              <a:t> sie bald </a:t>
            </a:r>
            <a:r>
              <a:rPr lang="de-DE" sz="2400" b="1" dirty="0" smtClean="0"/>
              <a:t>ein</a:t>
            </a:r>
            <a:r>
              <a:rPr lang="de-DE" sz="2400" dirty="0" smtClean="0"/>
              <a:t>.</a:t>
            </a:r>
            <a:endParaRPr lang="en-US" sz="2400" dirty="0" smtClean="0"/>
          </a:p>
          <a:p>
            <a:endParaRPr lang="en-US" sz="2200" dirty="0" smtClean="0"/>
          </a:p>
          <a:p>
            <a:endParaRPr lang="en-US" sz="2000" dirty="0"/>
          </a:p>
        </p:txBody>
      </p:sp>
      <p:pic>
        <p:nvPicPr>
          <p:cNvPr id="39939" name="Picture 3" descr="C:\Users\Alanna\Pictures\Microsoft Clip Organizer\j0434591.wmf"/>
          <p:cNvPicPr>
            <a:picLocks noChangeAspect="1" noChangeArrowheads="1"/>
          </p:cNvPicPr>
          <p:nvPr/>
        </p:nvPicPr>
        <p:blipFill>
          <a:blip r:embed="rId5"/>
          <a:srcRect/>
          <a:stretch>
            <a:fillRect/>
          </a:stretch>
        </p:blipFill>
        <p:spPr bwMode="auto">
          <a:xfrm>
            <a:off x="7391400" y="4114800"/>
            <a:ext cx="1003169" cy="687685"/>
          </a:xfrm>
          <a:prstGeom prst="rect">
            <a:avLst/>
          </a:prstGeom>
          <a:noFill/>
        </p:spPr>
      </p:pic>
      <p:pic>
        <p:nvPicPr>
          <p:cNvPr id="39943" name="Picture 7" descr="C:\Users\Alanna\AppData\Local\Microsoft\Windows\Temporary Internet Files\Content.IE5\CYENS1KV\MPj04011530000[1].jpg"/>
          <p:cNvPicPr>
            <a:picLocks noChangeAspect="1" noChangeArrowheads="1"/>
          </p:cNvPicPr>
          <p:nvPr/>
        </p:nvPicPr>
        <p:blipFill>
          <a:blip r:embed="rId6" cstate="print"/>
          <a:srcRect/>
          <a:stretch>
            <a:fillRect/>
          </a:stretch>
        </p:blipFill>
        <p:spPr bwMode="auto">
          <a:xfrm>
            <a:off x="4114800" y="228600"/>
            <a:ext cx="2081784" cy="3121152"/>
          </a:xfrm>
          <a:prstGeom prst="rect">
            <a:avLst/>
          </a:prstGeom>
          <a:noFill/>
        </p:spPr>
      </p:pic>
      <p:pic>
        <p:nvPicPr>
          <p:cNvPr id="39944" name="Picture 8" descr="C:\Users\Alanna\Pictures\Microsoft Clip Organizer\j0133519.wmf"/>
          <p:cNvPicPr>
            <a:picLocks noChangeAspect="1" noChangeArrowheads="1"/>
          </p:cNvPicPr>
          <p:nvPr/>
        </p:nvPicPr>
        <p:blipFill>
          <a:blip r:embed="rId7"/>
          <a:srcRect/>
          <a:stretch>
            <a:fillRect/>
          </a:stretch>
        </p:blipFill>
        <p:spPr bwMode="auto">
          <a:xfrm>
            <a:off x="4114800" y="2743200"/>
            <a:ext cx="2335794" cy="739367"/>
          </a:xfrm>
          <a:prstGeom prst="rect">
            <a:avLst/>
          </a:prstGeom>
          <a:noFill/>
        </p:spPr>
      </p:pic>
      <p:pic>
        <p:nvPicPr>
          <p:cNvPr id="39946" name="Picture 10" descr="C:\Users\Alanna\AppData\Local\Microsoft\Windows\Temporary Internet Files\Content.IE5\CYENS1KV\MCj03197960000[1].wmf"/>
          <p:cNvPicPr>
            <a:picLocks noChangeAspect="1" noChangeArrowheads="1"/>
          </p:cNvPicPr>
          <p:nvPr/>
        </p:nvPicPr>
        <p:blipFill>
          <a:blip r:embed="rId8"/>
          <a:srcRect/>
          <a:stretch>
            <a:fillRect/>
          </a:stretch>
        </p:blipFill>
        <p:spPr bwMode="auto">
          <a:xfrm>
            <a:off x="3429000" y="4876800"/>
            <a:ext cx="2644140" cy="1676400"/>
          </a:xfrm>
          <a:prstGeom prst="rect">
            <a:avLst/>
          </a:prstGeom>
          <a:noFill/>
        </p:spPr>
      </p:pic>
      <p:pic>
        <p:nvPicPr>
          <p:cNvPr id="39948" name="Picture 12" descr="C:\Users\Alanna\AppData\Local\Microsoft\Windows\Temporary Internet Files\Content.IE5\256ZEE16\MCj02503990000[1].wmf"/>
          <p:cNvPicPr>
            <a:picLocks noChangeAspect="1" noChangeArrowheads="1"/>
          </p:cNvPicPr>
          <p:nvPr/>
        </p:nvPicPr>
        <p:blipFill>
          <a:blip r:embed="rId9"/>
          <a:srcRect/>
          <a:stretch>
            <a:fillRect/>
          </a:stretch>
        </p:blipFill>
        <p:spPr bwMode="auto">
          <a:xfrm>
            <a:off x="8229600" y="381000"/>
            <a:ext cx="685800" cy="1272766"/>
          </a:xfrm>
          <a:prstGeom prst="rect">
            <a:avLst/>
          </a:prstGeom>
          <a:noFill/>
        </p:spPr>
      </p:pic>
      <p:pic>
        <p:nvPicPr>
          <p:cNvPr id="39947" name="Picture 11" descr="C:\Users\Alanna\Pictures\Microsoft Clip Organizer\j0436214.png"/>
          <p:cNvPicPr>
            <a:picLocks noChangeAspect="1" noChangeArrowheads="1"/>
          </p:cNvPicPr>
          <p:nvPr/>
        </p:nvPicPr>
        <p:blipFill>
          <a:blip r:embed="rId10"/>
          <a:srcRect/>
          <a:stretch>
            <a:fillRect/>
          </a:stretch>
        </p:blipFill>
        <p:spPr bwMode="auto">
          <a:xfrm>
            <a:off x="6477000" y="1217341"/>
            <a:ext cx="2667000" cy="2363831"/>
          </a:xfrm>
          <a:prstGeom prst="rect">
            <a:avLst/>
          </a:prstGeom>
          <a:noFill/>
        </p:spPr>
      </p:pic>
      <p:pic>
        <p:nvPicPr>
          <p:cNvPr id="39945" name="Picture 9" descr="C:\Users\Alanna\AppData\Local\Microsoft\Windows\Temporary Internet Files\Content.IE5\256ZEE16\MCj01394970000[1].wmf"/>
          <p:cNvPicPr>
            <a:picLocks noChangeAspect="1" noChangeArrowheads="1"/>
          </p:cNvPicPr>
          <p:nvPr/>
        </p:nvPicPr>
        <p:blipFill>
          <a:blip r:embed="rId11"/>
          <a:srcRect/>
          <a:stretch>
            <a:fillRect/>
          </a:stretch>
        </p:blipFill>
        <p:spPr bwMode="auto">
          <a:xfrm>
            <a:off x="3657600" y="4114800"/>
            <a:ext cx="1539545" cy="1674521"/>
          </a:xfrm>
          <a:prstGeom prst="rect">
            <a:avLst/>
          </a:prstGeom>
          <a:noFill/>
        </p:spPr>
      </p:pic>
      <p:sp>
        <p:nvSpPr>
          <p:cNvPr id="35" name="Cloud Callout 34"/>
          <p:cNvSpPr/>
          <p:nvPr/>
        </p:nvSpPr>
        <p:spPr>
          <a:xfrm>
            <a:off x="5029200" y="3962400"/>
            <a:ext cx="2057400" cy="1679448"/>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9951" name="Picture 15" descr="C:\Users\Alanna\AppData\Local\Microsoft\Windows\Temporary Internet Files\Content.IE5\958Q07G6\MCj01406270000[1].wmf"/>
          <p:cNvPicPr>
            <a:picLocks noChangeAspect="1" noChangeArrowheads="1"/>
          </p:cNvPicPr>
          <p:nvPr/>
        </p:nvPicPr>
        <p:blipFill>
          <a:blip r:embed="rId12"/>
          <a:srcRect/>
          <a:stretch>
            <a:fillRect/>
          </a:stretch>
        </p:blipFill>
        <p:spPr bwMode="auto">
          <a:xfrm>
            <a:off x="5257800" y="4419600"/>
            <a:ext cx="1111313" cy="884834"/>
          </a:xfrm>
          <a:prstGeom prst="rect">
            <a:avLst/>
          </a:prstGeom>
          <a:noFill/>
        </p:spPr>
      </p:pic>
      <p:pic>
        <p:nvPicPr>
          <p:cNvPr id="13" name="BMSbedtimeinthehouse.wav">
            <a:hlinkClick r:id="" action="ppaction://media"/>
          </p:cNvPr>
          <p:cNvPicPr>
            <a:picLocks noRot="1" noChangeAspect="1"/>
          </p:cNvPicPr>
          <p:nvPr>
            <a:audioFile r:link="rId1"/>
          </p:nvPr>
        </p:nvPicPr>
        <p:blipFill>
          <a:blip r:embed="rId13"/>
          <a:stretch>
            <a:fillRect/>
          </a:stretch>
        </p:blipFill>
        <p:spPr>
          <a:xfrm>
            <a:off x="6553200" y="381000"/>
            <a:ext cx="609600" cy="6096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3"/>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0546" fill="hold"/>
                                        <p:tgtEl>
                                          <p:spTgt spid="13"/>
                                        </p:tgtEl>
                                      </p:cBhvr>
                                    </p:cmd>
                                  </p:childTnLst>
                                </p:cTn>
                              </p:par>
                            </p:childTnLst>
                          </p:cTn>
                        </p:par>
                      </p:childTnLst>
                    </p:cTn>
                  </p:par>
                </p:childTnLst>
              </p:cTn>
              <p:nextCondLst>
                <p:cond evt="onClick" delay="0">
                  <p:tgtEl>
                    <p:spTgt spid="13"/>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13"/>
                </p:tgtEl>
              </p:cMediaNode>
            </p:audi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8" descr="C:\Users\Alanna\AppData\Local\Microsoft\Windows\Temporary Internet Files\Content.IE5\ZU3RD0UZ\MPj04075210000[1].jpg"/>
          <p:cNvPicPr>
            <a:picLocks noChangeAspect="1" noChangeArrowheads="1"/>
          </p:cNvPicPr>
          <p:nvPr/>
        </p:nvPicPr>
        <p:blipFill>
          <a:blip r:embed="rId4" cstate="print"/>
          <a:srcRect/>
          <a:stretch>
            <a:fillRect/>
          </a:stretch>
        </p:blipFill>
        <p:spPr bwMode="auto">
          <a:xfrm>
            <a:off x="3962400" y="228600"/>
            <a:ext cx="4968240" cy="6019800"/>
          </a:xfrm>
          <a:prstGeom prst="rect">
            <a:avLst/>
          </a:prstGeom>
          <a:noFill/>
        </p:spPr>
      </p:pic>
      <p:pic>
        <p:nvPicPr>
          <p:cNvPr id="41986" name="Picture 2" descr="C:\Users\Alanna\AppData\Local\Microsoft\Windows\Temporary Internet Files\Content.IE5\ZU3RD0UZ\MPj04330760000[1].jpg"/>
          <p:cNvPicPr>
            <a:picLocks noChangeAspect="1" noChangeArrowheads="1"/>
          </p:cNvPicPr>
          <p:nvPr/>
        </p:nvPicPr>
        <p:blipFill>
          <a:blip r:embed="rId5" cstate="print"/>
          <a:srcRect/>
          <a:stretch>
            <a:fillRect/>
          </a:stretch>
        </p:blipFill>
        <p:spPr bwMode="auto">
          <a:xfrm>
            <a:off x="7086600" y="228600"/>
            <a:ext cx="1828800" cy="1828800"/>
          </a:xfrm>
          <a:prstGeom prst="rect">
            <a:avLst/>
          </a:prstGeom>
          <a:noFill/>
        </p:spPr>
      </p:pic>
      <p:pic>
        <p:nvPicPr>
          <p:cNvPr id="41987" name="Picture 3" descr="C:\Users\Alanna\AppData\Local\Microsoft\Windows\Temporary Internet Files\Content.IE5\256ZEE16\MCj02507340000[1].wmf"/>
          <p:cNvPicPr>
            <a:picLocks noGrp="1" noChangeAspect="1" noChangeArrowheads="1"/>
          </p:cNvPicPr>
          <p:nvPr>
            <p:ph sz="half" idx="4294967295"/>
          </p:nvPr>
        </p:nvPicPr>
        <p:blipFill>
          <a:blip r:embed="rId6"/>
          <a:srcRect/>
          <a:stretch>
            <a:fillRect/>
          </a:stretch>
        </p:blipFill>
        <p:spPr bwMode="auto">
          <a:xfrm>
            <a:off x="6806697" y="3657600"/>
            <a:ext cx="2337303" cy="2725093"/>
          </a:xfrm>
          <a:prstGeom prst="rect">
            <a:avLst/>
          </a:prstGeom>
          <a:noFill/>
        </p:spPr>
      </p:pic>
      <p:sp>
        <p:nvSpPr>
          <p:cNvPr id="11" name="Oval Callout 10"/>
          <p:cNvSpPr/>
          <p:nvPr/>
        </p:nvSpPr>
        <p:spPr>
          <a:xfrm>
            <a:off x="4038600" y="1219200"/>
            <a:ext cx="2819400" cy="2819400"/>
          </a:xfrm>
          <a:prstGeom prst="wedgeEllipseCallout">
            <a:avLst>
              <a:gd name="adj1" fmla="val 74385"/>
              <a:gd name="adj2" fmla="val 74909"/>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dirty="0" smtClean="0">
                <a:solidFill>
                  <a:schemeClr val="bg1"/>
                </a:solidFill>
              </a:rPr>
              <a:t>Geh noch mal in das Haus und seh ob jemand noch da ist!</a:t>
            </a:r>
            <a:endParaRPr lang="en-US" sz="2400" dirty="0">
              <a:solidFill>
                <a:schemeClr val="bg1"/>
              </a:solidFill>
            </a:endParaRPr>
          </a:p>
        </p:txBody>
      </p:sp>
      <p:sp>
        <p:nvSpPr>
          <p:cNvPr id="13" name="TextBox 12"/>
          <p:cNvSpPr txBox="1"/>
          <p:nvPr/>
        </p:nvSpPr>
        <p:spPr>
          <a:xfrm>
            <a:off x="152400" y="1066800"/>
            <a:ext cx="3657600" cy="5170646"/>
          </a:xfrm>
          <a:prstGeom prst="rect">
            <a:avLst/>
          </a:prstGeom>
          <a:noFill/>
        </p:spPr>
        <p:txBody>
          <a:bodyPr wrap="square" rtlCol="0" anchor="ctr">
            <a:spAutoFit/>
          </a:bodyPr>
          <a:lstStyle/>
          <a:p>
            <a:r>
              <a:rPr lang="de-DE" sz="2400" dirty="0" smtClean="0"/>
              <a:t>Als Mitternacht vorbei </a:t>
            </a:r>
            <a:r>
              <a:rPr lang="de-DE" sz="2400" b="1" dirty="0" smtClean="0"/>
              <a:t>war</a:t>
            </a:r>
            <a:r>
              <a:rPr lang="de-DE" sz="2400" dirty="0" smtClean="0"/>
              <a:t> und die Räuber von weitem </a:t>
            </a:r>
            <a:r>
              <a:rPr lang="de-DE" sz="2400" b="1" dirty="0" smtClean="0"/>
              <a:t>sahen</a:t>
            </a:r>
            <a:r>
              <a:rPr lang="de-DE" sz="2400" dirty="0" smtClean="0"/>
              <a:t>, daß kein Licht mehr im Haus </a:t>
            </a:r>
            <a:r>
              <a:rPr lang="de-DE" sz="2400" b="1" dirty="0" smtClean="0"/>
              <a:t>brannte</a:t>
            </a:r>
            <a:r>
              <a:rPr lang="de-DE" sz="2400" dirty="0" smtClean="0"/>
              <a:t> und alles ruhig </a:t>
            </a:r>
            <a:r>
              <a:rPr lang="de-DE" sz="2400" b="1" dirty="0" smtClean="0"/>
              <a:t>schien</a:t>
            </a:r>
            <a:r>
              <a:rPr lang="de-DE" sz="2400" dirty="0" smtClean="0"/>
              <a:t>, </a:t>
            </a:r>
            <a:r>
              <a:rPr lang="de-DE" sz="2400" b="1" dirty="0" smtClean="0"/>
              <a:t>sprach</a:t>
            </a:r>
            <a:r>
              <a:rPr lang="de-DE" sz="2400" dirty="0" smtClean="0"/>
              <a:t> der Hauptmann: "Wir </a:t>
            </a:r>
            <a:r>
              <a:rPr lang="de-DE" sz="2400" i="1" dirty="0" smtClean="0"/>
              <a:t>hätten</a:t>
            </a:r>
            <a:r>
              <a:rPr lang="de-DE" sz="2400" dirty="0" smtClean="0"/>
              <a:t> uns doch nicht sollen ins Bockshorn jagen lassen." Er </a:t>
            </a:r>
            <a:r>
              <a:rPr lang="de-DE" sz="2400" b="1" dirty="0" smtClean="0"/>
              <a:t>schickte</a:t>
            </a:r>
            <a:r>
              <a:rPr lang="de-DE" sz="2400" dirty="0" smtClean="0"/>
              <a:t> einen Räuber </a:t>
            </a:r>
            <a:r>
              <a:rPr lang="de-DE" sz="2400" b="1" dirty="0" smtClean="0"/>
              <a:t>zurück</a:t>
            </a:r>
            <a:r>
              <a:rPr lang="de-DE" sz="2400" dirty="0" smtClean="0"/>
              <a:t>, um nachzusehen, ob noch jemand im Hause </a:t>
            </a:r>
            <a:r>
              <a:rPr lang="de-DE" sz="2400" i="1" dirty="0" smtClean="0"/>
              <a:t>wäre</a:t>
            </a:r>
            <a:r>
              <a:rPr lang="de-DE" sz="2400" dirty="0" smtClean="0"/>
              <a:t>.</a:t>
            </a:r>
            <a:endParaRPr lang="en-US" sz="2400" dirty="0" smtClean="0"/>
          </a:p>
          <a:p>
            <a:endParaRPr lang="en-US" dirty="0"/>
          </a:p>
        </p:txBody>
      </p:sp>
      <p:pic>
        <p:nvPicPr>
          <p:cNvPr id="7" name="BMSorderstogobacktohouse.wav">
            <a:hlinkClick r:id="" action="ppaction://media"/>
          </p:cNvPr>
          <p:cNvPicPr>
            <a:picLocks noRot="1" noChangeAspect="1"/>
          </p:cNvPicPr>
          <p:nvPr>
            <a:audioFile r:link="rId1"/>
          </p:nvPr>
        </p:nvPicPr>
        <p:blipFill>
          <a:blip r:embed="rId7"/>
          <a:stretch>
            <a:fillRect/>
          </a:stretch>
        </p:blipFill>
        <p:spPr>
          <a:xfrm>
            <a:off x="533400" y="381000"/>
            <a:ext cx="685800" cy="685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7978" fill="hold"/>
                                        <p:tgtEl>
                                          <p:spTgt spid="7"/>
                                        </p:tgtEl>
                                      </p:cBhvr>
                                    </p:cmd>
                                  </p:childTnLst>
                                </p:cTn>
                              </p:par>
                            </p:childTnLst>
                          </p:cTn>
                        </p:par>
                      </p:childTnLst>
                    </p:cTn>
                  </p:par>
                </p:childTnLst>
              </p:cTn>
              <p:nextCondLst>
                <p:cond evt="onClick" delay="0">
                  <p:tgtEl>
                    <p:spTgt spid="7"/>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4294967295"/>
          </p:nvPr>
        </p:nvSpPr>
        <p:spPr>
          <a:xfrm>
            <a:off x="0" y="152400"/>
            <a:ext cx="4648200" cy="6705600"/>
          </a:xfrm>
        </p:spPr>
        <p:txBody>
          <a:bodyPr>
            <a:noAutofit/>
          </a:bodyPr>
          <a:lstStyle/>
          <a:p>
            <a:r>
              <a:rPr lang="de-DE" sz="2000" dirty="0" smtClean="0"/>
              <a:t>Der Räuber </a:t>
            </a:r>
            <a:r>
              <a:rPr lang="de-DE" sz="2000" b="1" dirty="0" smtClean="0"/>
              <a:t>fand</a:t>
            </a:r>
            <a:r>
              <a:rPr lang="de-DE" sz="2000" dirty="0" smtClean="0"/>
              <a:t> alles still. Er </a:t>
            </a:r>
            <a:r>
              <a:rPr lang="de-DE" sz="2000" b="1" dirty="0" smtClean="0"/>
              <a:t>ging</a:t>
            </a:r>
            <a:r>
              <a:rPr lang="de-DE" sz="2000" dirty="0" smtClean="0"/>
              <a:t> in die Küche und </a:t>
            </a:r>
            <a:r>
              <a:rPr lang="de-DE" sz="2000" b="1" dirty="0" smtClean="0"/>
              <a:t>wollte</a:t>
            </a:r>
            <a:r>
              <a:rPr lang="de-DE" sz="2000" dirty="0" smtClean="0"/>
              <a:t> ein Licht anzünden. Da </a:t>
            </a:r>
            <a:r>
              <a:rPr lang="de-DE" sz="2000" b="1" dirty="0" smtClean="0"/>
              <a:t>sah</a:t>
            </a:r>
            <a:r>
              <a:rPr lang="de-DE" sz="2000" dirty="0" smtClean="0"/>
              <a:t> er die feurigen Augen der Katze und </a:t>
            </a:r>
            <a:r>
              <a:rPr lang="de-DE" sz="2000" b="1" dirty="0" smtClean="0"/>
              <a:t>meinte</a:t>
            </a:r>
            <a:r>
              <a:rPr lang="de-DE" sz="2000" dirty="0" smtClean="0"/>
              <a:t>, es </a:t>
            </a:r>
            <a:r>
              <a:rPr lang="de-DE" sz="2000" i="1" dirty="0" smtClean="0"/>
              <a:t>wären</a:t>
            </a:r>
            <a:r>
              <a:rPr lang="de-DE" sz="2000" dirty="0" smtClean="0"/>
              <a:t> glühende Kohlen. Er </a:t>
            </a:r>
            <a:r>
              <a:rPr lang="de-DE" sz="2000" b="1" dirty="0" smtClean="0"/>
              <a:t>hielt</a:t>
            </a:r>
            <a:r>
              <a:rPr lang="de-DE" sz="2000" dirty="0" smtClean="0"/>
              <a:t> ein Schwefelhölzchen </a:t>
            </a:r>
            <a:r>
              <a:rPr lang="de-DE" sz="2000" b="1" dirty="0" smtClean="0"/>
              <a:t>daran</a:t>
            </a:r>
            <a:r>
              <a:rPr lang="de-DE" sz="2000" dirty="0" smtClean="0"/>
              <a:t>, daß es Feuer fangen </a:t>
            </a:r>
            <a:r>
              <a:rPr lang="de-DE" sz="2000" b="1" dirty="0" smtClean="0"/>
              <a:t>sollte</a:t>
            </a:r>
            <a:r>
              <a:rPr lang="de-DE" sz="2000" dirty="0" smtClean="0"/>
              <a:t>. Aber die Katze </a:t>
            </a:r>
            <a:r>
              <a:rPr lang="de-DE" sz="2000" b="1" dirty="0" smtClean="0"/>
              <a:t>verstand</a:t>
            </a:r>
            <a:r>
              <a:rPr lang="de-DE" sz="2000" dirty="0" smtClean="0"/>
              <a:t> keinen Spaß, </a:t>
            </a:r>
            <a:r>
              <a:rPr lang="de-DE" sz="2000" b="1" dirty="0" smtClean="0"/>
              <a:t>sprang</a:t>
            </a:r>
            <a:r>
              <a:rPr lang="de-DE" sz="2000" dirty="0" smtClean="0"/>
              <a:t> ihm ins Gesicht und </a:t>
            </a:r>
            <a:r>
              <a:rPr lang="de-DE" sz="2000" b="1" dirty="0" smtClean="0"/>
              <a:t>kratzte</a:t>
            </a:r>
            <a:r>
              <a:rPr lang="de-DE" sz="2000" dirty="0" smtClean="0"/>
              <a:t> ihn aus Leibeskräften. Da </a:t>
            </a:r>
            <a:r>
              <a:rPr lang="de-DE" sz="2000" b="1" dirty="0" smtClean="0"/>
              <a:t>erschrak</a:t>
            </a:r>
            <a:r>
              <a:rPr lang="de-DE" sz="2000" dirty="0" smtClean="0"/>
              <a:t> er gewaltig und </a:t>
            </a:r>
            <a:r>
              <a:rPr lang="de-DE" sz="2000" b="1" dirty="0" smtClean="0"/>
              <a:t>wollte</a:t>
            </a:r>
            <a:r>
              <a:rPr lang="de-DE" sz="2000" dirty="0" smtClean="0"/>
              <a:t> zur Hintertür hinauslaufen. Aber der Hund, der da </a:t>
            </a:r>
            <a:r>
              <a:rPr lang="de-DE" sz="2000" b="1" dirty="0" smtClean="0"/>
              <a:t>lag</a:t>
            </a:r>
            <a:r>
              <a:rPr lang="de-DE" sz="2000" dirty="0" smtClean="0"/>
              <a:t>, sprang auf und </a:t>
            </a:r>
            <a:r>
              <a:rPr lang="de-DE" sz="2000" b="1" dirty="0" smtClean="0"/>
              <a:t>biß</a:t>
            </a:r>
            <a:r>
              <a:rPr lang="de-DE" sz="2000" dirty="0" smtClean="0"/>
              <a:t> ihn ins Bein. Als der Räuber über den Hof am Misthaufen </a:t>
            </a:r>
            <a:r>
              <a:rPr lang="de-DE" sz="2000" b="1" dirty="0" smtClean="0"/>
              <a:t>vorbeirannte</a:t>
            </a:r>
            <a:r>
              <a:rPr lang="de-DE" sz="2000" dirty="0" smtClean="0"/>
              <a:t>, </a:t>
            </a:r>
            <a:r>
              <a:rPr lang="de-DE" sz="2000" b="1" dirty="0" smtClean="0"/>
              <a:t>gab</a:t>
            </a:r>
            <a:r>
              <a:rPr lang="de-DE" sz="2000" dirty="0" smtClean="0"/>
              <a:t> ihm der Esel noch einen tüchtigen Schlag mit dem Hinterfuß. Der Hahn aber, der von dem Lärm aus dem Schlaf geweckt worden war, </a:t>
            </a:r>
            <a:r>
              <a:rPr lang="de-DE" sz="2000" b="1" dirty="0" smtClean="0"/>
              <a:t>rief</a:t>
            </a:r>
            <a:r>
              <a:rPr lang="de-DE" sz="2000" dirty="0" smtClean="0"/>
              <a:t> vom Dache herunter: "Kikeriki!"</a:t>
            </a:r>
            <a:endParaRPr lang="en-US" sz="2000" dirty="0"/>
          </a:p>
        </p:txBody>
      </p:sp>
      <p:pic>
        <p:nvPicPr>
          <p:cNvPr id="43010" name="Picture 2" descr="C:\Users\Alanna\Pictures\Microsoft Clip Organizer\j0431018.jpg"/>
          <p:cNvPicPr>
            <a:picLocks noChangeAspect="1" noChangeArrowheads="1"/>
          </p:cNvPicPr>
          <p:nvPr/>
        </p:nvPicPr>
        <p:blipFill>
          <a:blip r:embed="rId4" cstate="print"/>
          <a:srcRect/>
          <a:stretch>
            <a:fillRect/>
          </a:stretch>
        </p:blipFill>
        <p:spPr bwMode="auto">
          <a:xfrm>
            <a:off x="6400800" y="304800"/>
            <a:ext cx="2514600" cy="2940803"/>
          </a:xfrm>
          <a:prstGeom prst="rect">
            <a:avLst/>
          </a:prstGeom>
          <a:noFill/>
        </p:spPr>
      </p:pic>
      <p:pic>
        <p:nvPicPr>
          <p:cNvPr id="43011" name="Picture 3" descr="C:\Users\Alanna\AppData\Local\Microsoft\Windows\Temporary Internet Files\Content.IE5\ZU3RD0UZ\MCAN02485_0000[1].wmf"/>
          <p:cNvPicPr>
            <a:picLocks noChangeAspect="1" noChangeArrowheads="1"/>
          </p:cNvPicPr>
          <p:nvPr/>
        </p:nvPicPr>
        <p:blipFill>
          <a:blip r:embed="rId5"/>
          <a:srcRect/>
          <a:stretch>
            <a:fillRect/>
          </a:stretch>
        </p:blipFill>
        <p:spPr bwMode="auto">
          <a:xfrm>
            <a:off x="4495800" y="2819400"/>
            <a:ext cx="3864321" cy="3468986"/>
          </a:xfrm>
          <a:prstGeom prst="rect">
            <a:avLst/>
          </a:prstGeom>
          <a:noFill/>
          <a:scene3d>
            <a:camera prst="orthographicFront">
              <a:rot lat="0" lon="10800000" rev="0"/>
            </a:camera>
            <a:lightRig rig="threePt" dir="t"/>
          </a:scene3d>
        </p:spPr>
      </p:pic>
      <p:pic>
        <p:nvPicPr>
          <p:cNvPr id="43015" name="Picture 7" descr="C:\Users\Alanna\Pictures\Microsoft Clip Organizer\j0084194.wmf"/>
          <p:cNvPicPr>
            <a:picLocks noChangeAspect="1" noChangeArrowheads="1"/>
          </p:cNvPicPr>
          <p:nvPr/>
        </p:nvPicPr>
        <p:blipFill>
          <a:blip r:embed="rId6"/>
          <a:srcRect/>
          <a:stretch>
            <a:fillRect/>
          </a:stretch>
        </p:blipFill>
        <p:spPr bwMode="auto">
          <a:xfrm>
            <a:off x="6553200" y="3200400"/>
            <a:ext cx="2428270" cy="2928041"/>
          </a:xfrm>
          <a:prstGeom prst="rect">
            <a:avLst/>
          </a:prstGeom>
          <a:noFill/>
        </p:spPr>
      </p:pic>
      <p:pic>
        <p:nvPicPr>
          <p:cNvPr id="43012" name="Picture 4" descr="C:\Users\Alanna\Pictures\Microsoft Clip Organizer\j0398569.wmf"/>
          <p:cNvPicPr>
            <a:picLocks noChangeAspect="1" noChangeArrowheads="1"/>
          </p:cNvPicPr>
          <p:nvPr/>
        </p:nvPicPr>
        <p:blipFill>
          <a:blip r:embed="rId7"/>
          <a:srcRect/>
          <a:stretch>
            <a:fillRect/>
          </a:stretch>
        </p:blipFill>
        <p:spPr bwMode="auto">
          <a:xfrm>
            <a:off x="4724400" y="0"/>
            <a:ext cx="2247443" cy="3151480"/>
          </a:xfrm>
          <a:prstGeom prst="rect">
            <a:avLst/>
          </a:prstGeom>
          <a:noFill/>
          <a:scene3d>
            <a:camera prst="orthographicFront">
              <a:rot lat="0" lon="0" rev="0"/>
            </a:camera>
            <a:lightRig rig="threePt" dir="t"/>
          </a:scene3d>
        </p:spPr>
      </p:pic>
      <p:pic>
        <p:nvPicPr>
          <p:cNvPr id="7" name="BMSanimalsattack.wav">
            <a:hlinkClick r:id="" action="ppaction://media"/>
          </p:cNvPr>
          <p:cNvPicPr>
            <a:picLocks noRot="1" noChangeAspect="1"/>
          </p:cNvPicPr>
          <p:nvPr>
            <a:audioFile r:link="rId1"/>
          </p:nvPr>
        </p:nvPicPr>
        <p:blipFill>
          <a:blip r:embed="rId8"/>
          <a:stretch>
            <a:fillRect/>
          </a:stretch>
        </p:blipFill>
        <p:spPr>
          <a:xfrm>
            <a:off x="5943600" y="152400"/>
            <a:ext cx="533400" cy="533400"/>
          </a:xfrm>
          <a:prstGeom prst="rect">
            <a:avLst/>
          </a:prstGeom>
        </p:spPr>
      </p:pic>
    </p:spTree>
  </p:cSld>
  <p:clrMapOvr>
    <a:masterClrMapping/>
  </p:clrMapOvr>
  <p:transition>
    <p:dissolve/>
  </p:transition>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42660" fill="hold"/>
                                        <p:tgtEl>
                                          <p:spTgt spid="7"/>
                                        </p:tgtEl>
                                      </p:cBhvr>
                                    </p:cmd>
                                  </p:childTnLst>
                                </p:cTn>
                              </p:par>
                            </p:childTnLst>
                          </p:cTn>
                        </p:par>
                      </p:childTnLst>
                    </p:cTn>
                  </p:par>
                </p:childTnLst>
              </p:cTn>
              <p:nextCondLst>
                <p:cond evt="onClick" delay="0">
                  <p:tgtEl>
                    <p:spTgt spid="7"/>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42" name="Picture 10" descr="C:\Users\Alanna\AppData\Local\Microsoft\Windows\Temporary Internet Files\Content.IE5\ZU3RD0UZ\MCj02505950000[1].wmf"/>
          <p:cNvPicPr>
            <a:picLocks noChangeAspect="1" noChangeArrowheads="1"/>
          </p:cNvPicPr>
          <p:nvPr/>
        </p:nvPicPr>
        <p:blipFill>
          <a:blip r:embed="rId4"/>
          <a:srcRect/>
          <a:stretch>
            <a:fillRect/>
          </a:stretch>
        </p:blipFill>
        <p:spPr bwMode="auto">
          <a:xfrm>
            <a:off x="6477000" y="152400"/>
            <a:ext cx="1677909" cy="3155133"/>
          </a:xfrm>
          <a:prstGeom prst="rect">
            <a:avLst/>
          </a:prstGeom>
          <a:noFill/>
        </p:spPr>
      </p:pic>
      <p:pic>
        <p:nvPicPr>
          <p:cNvPr id="44034" name="Picture 2" descr="C:\Users\Alanna\AppData\Local\Microsoft\Windows\Temporary Internet Files\Content.IE5\256ZEE16\MCj04283970000[1].wmf"/>
          <p:cNvPicPr>
            <a:picLocks noChangeAspect="1" noChangeArrowheads="1"/>
          </p:cNvPicPr>
          <p:nvPr/>
        </p:nvPicPr>
        <p:blipFill>
          <a:blip r:embed="rId5"/>
          <a:srcRect/>
          <a:stretch>
            <a:fillRect/>
          </a:stretch>
        </p:blipFill>
        <p:spPr bwMode="auto">
          <a:xfrm>
            <a:off x="7426325" y="2667000"/>
            <a:ext cx="1717675" cy="3161222"/>
          </a:xfrm>
          <a:prstGeom prst="rect">
            <a:avLst/>
          </a:prstGeom>
          <a:noFill/>
        </p:spPr>
      </p:pic>
      <p:sp>
        <p:nvSpPr>
          <p:cNvPr id="4" name="Text Placeholder 3"/>
          <p:cNvSpPr>
            <a:spLocks noGrp="1"/>
          </p:cNvSpPr>
          <p:nvPr>
            <p:ph sz="half" idx="4294967295"/>
          </p:nvPr>
        </p:nvSpPr>
        <p:spPr>
          <a:xfrm>
            <a:off x="228600" y="228600"/>
            <a:ext cx="4343400" cy="6096000"/>
          </a:xfrm>
        </p:spPr>
        <p:txBody>
          <a:bodyPr>
            <a:normAutofit fontScale="92500" lnSpcReduction="10000"/>
          </a:bodyPr>
          <a:lstStyle/>
          <a:p>
            <a:pPr>
              <a:buNone/>
            </a:pPr>
            <a:r>
              <a:rPr lang="de-DE" sz="2000" dirty="0" smtClean="0"/>
              <a:t>    </a:t>
            </a:r>
            <a:r>
              <a:rPr lang="de-DE" sz="2400" dirty="0" smtClean="0"/>
              <a:t>Da </a:t>
            </a:r>
            <a:r>
              <a:rPr lang="de-DE" sz="2400" b="1" dirty="0" smtClean="0"/>
              <a:t>lief</a:t>
            </a:r>
            <a:r>
              <a:rPr lang="de-DE" sz="2400" dirty="0" smtClean="0"/>
              <a:t> der Räuber, was er </a:t>
            </a:r>
            <a:r>
              <a:rPr lang="de-DE" sz="2400" b="1" dirty="0" smtClean="0"/>
              <a:t>konnte</a:t>
            </a:r>
            <a:r>
              <a:rPr lang="de-DE" sz="2400" dirty="0" smtClean="0"/>
              <a:t>, zu seinem Hauptmann zurück und </a:t>
            </a:r>
            <a:r>
              <a:rPr lang="de-DE" sz="2400" b="1" dirty="0" smtClean="0"/>
              <a:t>sprach</a:t>
            </a:r>
            <a:r>
              <a:rPr lang="de-DE" sz="2400" dirty="0" smtClean="0"/>
              <a:t>: "Ach, in dem Haus sitzt eine greuliche Hexe, die hat mich angehaucht und mir mit ihren langen Fingern das Gesicht zerkratzt. An der Tür steht ein Mann mit einem Messer, der hat mich ins Bein gestochen. Auf dem Hof liegt ein schwarzes Ungetüm, das hat mit einem Holzprügel auf mich losgeschlagen. Und oben auf dem Dache, da sitzt der Richter, der </a:t>
            </a:r>
            <a:r>
              <a:rPr lang="de-DE" sz="2400" b="1" dirty="0" smtClean="0"/>
              <a:t>rief</a:t>
            </a:r>
            <a:r>
              <a:rPr lang="de-DE" sz="2400" dirty="0" smtClean="0"/>
              <a:t>: 'Bringt mir den Schelm her!' Da </a:t>
            </a:r>
            <a:r>
              <a:rPr lang="de-DE" sz="2400" b="1" dirty="0" smtClean="0"/>
              <a:t>machte</a:t>
            </a:r>
            <a:r>
              <a:rPr lang="de-DE" sz="2400" dirty="0" smtClean="0"/>
              <a:t> ich, daß ich </a:t>
            </a:r>
            <a:r>
              <a:rPr lang="de-DE" sz="2400" b="1" dirty="0" smtClean="0"/>
              <a:t>fortkam</a:t>
            </a:r>
            <a:r>
              <a:rPr lang="de-DE" sz="2400" dirty="0" smtClean="0"/>
              <a:t>."</a:t>
            </a:r>
            <a:endParaRPr lang="en-US" sz="2400" dirty="0" smtClean="0"/>
          </a:p>
          <a:p>
            <a:endParaRPr lang="en-US" dirty="0"/>
          </a:p>
        </p:txBody>
      </p:sp>
      <p:pic>
        <p:nvPicPr>
          <p:cNvPr id="7" name="Picture 4" descr="C:\Users\Alanna\AppData\Local\Microsoft\Windows\Temporary Internet Files\Content.IE5\958Q07G6\MCHH01872_0000[1].wmf"/>
          <p:cNvPicPr>
            <a:picLocks noChangeAspect="1" noChangeArrowheads="1"/>
          </p:cNvPicPr>
          <p:nvPr/>
        </p:nvPicPr>
        <p:blipFill>
          <a:blip r:embed="rId6"/>
          <a:srcRect/>
          <a:stretch>
            <a:fillRect/>
          </a:stretch>
        </p:blipFill>
        <p:spPr bwMode="auto">
          <a:xfrm>
            <a:off x="7239000" y="5181600"/>
            <a:ext cx="1413842" cy="1478280"/>
          </a:xfrm>
          <a:prstGeom prst="rect">
            <a:avLst/>
          </a:prstGeom>
          <a:noFill/>
        </p:spPr>
      </p:pic>
      <p:pic>
        <p:nvPicPr>
          <p:cNvPr id="8" name="Picture 7" descr="C:\Users\Alanna\AppData\Local\Microsoft\Windows\Temporary Internet Files\Content.IE5\CYENS1KV\MPj04011530000[1].jpg"/>
          <p:cNvPicPr>
            <a:picLocks noChangeAspect="1" noChangeArrowheads="1"/>
          </p:cNvPicPr>
          <p:nvPr/>
        </p:nvPicPr>
        <p:blipFill>
          <a:blip r:embed="rId7" cstate="print"/>
          <a:srcRect/>
          <a:stretch>
            <a:fillRect/>
          </a:stretch>
        </p:blipFill>
        <p:spPr bwMode="auto">
          <a:xfrm>
            <a:off x="4419600" y="1447800"/>
            <a:ext cx="1421062" cy="2130552"/>
          </a:xfrm>
          <a:prstGeom prst="rect">
            <a:avLst/>
          </a:prstGeom>
          <a:noFill/>
        </p:spPr>
      </p:pic>
      <p:pic>
        <p:nvPicPr>
          <p:cNvPr id="10" name="Picture 10" descr="C:\Users\Alanna\AppData\Local\Microsoft\Windows\Temporary Internet Files\Content.IE5\CYENS1KV\MCj03197960000[1].wmf"/>
          <p:cNvPicPr>
            <a:picLocks noChangeAspect="1" noChangeArrowheads="1"/>
          </p:cNvPicPr>
          <p:nvPr/>
        </p:nvPicPr>
        <p:blipFill>
          <a:blip r:embed="rId8"/>
          <a:srcRect/>
          <a:stretch>
            <a:fillRect/>
          </a:stretch>
        </p:blipFill>
        <p:spPr bwMode="auto">
          <a:xfrm>
            <a:off x="4114800" y="4800600"/>
            <a:ext cx="1752600" cy="1676400"/>
          </a:xfrm>
          <a:prstGeom prst="rect">
            <a:avLst/>
          </a:prstGeom>
          <a:noFill/>
        </p:spPr>
      </p:pic>
      <p:pic>
        <p:nvPicPr>
          <p:cNvPr id="44039" name="Picture 7" descr="C:\Users\Alanna\AppData\Local\Microsoft\Windows\Temporary Internet Files\Content.IE5\ZU3RD0UZ\MPj04384560000[1].jpg"/>
          <p:cNvPicPr>
            <a:picLocks noChangeAspect="1" noChangeArrowheads="1"/>
          </p:cNvPicPr>
          <p:nvPr/>
        </p:nvPicPr>
        <p:blipFill>
          <a:blip r:embed="rId9" cstate="print"/>
          <a:srcRect/>
          <a:stretch>
            <a:fillRect/>
          </a:stretch>
        </p:blipFill>
        <p:spPr bwMode="auto">
          <a:xfrm>
            <a:off x="5105400" y="2286000"/>
            <a:ext cx="752203" cy="1143000"/>
          </a:xfrm>
          <a:prstGeom prst="rect">
            <a:avLst/>
          </a:prstGeom>
          <a:noFill/>
        </p:spPr>
      </p:pic>
      <p:pic>
        <p:nvPicPr>
          <p:cNvPr id="44036" name="Picture 4" descr="C:\Users\Alanna\AppData\Local\Microsoft\Windows\Temporary Internet Files\Content.IE5\958Q07G6\MCj02900490000[1].wmf"/>
          <p:cNvPicPr>
            <a:picLocks noChangeAspect="1" noChangeArrowheads="1"/>
          </p:cNvPicPr>
          <p:nvPr/>
        </p:nvPicPr>
        <p:blipFill>
          <a:blip r:embed="rId10"/>
          <a:srcRect/>
          <a:stretch>
            <a:fillRect/>
          </a:stretch>
        </p:blipFill>
        <p:spPr bwMode="auto">
          <a:xfrm>
            <a:off x="4495800" y="2590800"/>
            <a:ext cx="1219200" cy="685800"/>
          </a:xfrm>
          <a:prstGeom prst="rect">
            <a:avLst/>
          </a:prstGeom>
          <a:noFill/>
        </p:spPr>
      </p:pic>
      <p:pic>
        <p:nvPicPr>
          <p:cNvPr id="9" name="Picture 11" descr="C:\Users\Alanna\Pictures\Microsoft Clip Organizer\j0436214.png"/>
          <p:cNvPicPr>
            <a:picLocks noChangeAspect="1" noChangeArrowheads="1"/>
          </p:cNvPicPr>
          <p:nvPr/>
        </p:nvPicPr>
        <p:blipFill>
          <a:blip r:embed="rId11"/>
          <a:srcRect/>
          <a:stretch>
            <a:fillRect/>
          </a:stretch>
        </p:blipFill>
        <p:spPr bwMode="auto">
          <a:xfrm>
            <a:off x="6172200" y="1828800"/>
            <a:ext cx="1979217" cy="1754231"/>
          </a:xfrm>
          <a:prstGeom prst="rect">
            <a:avLst/>
          </a:prstGeom>
          <a:noFill/>
        </p:spPr>
      </p:pic>
      <p:pic>
        <p:nvPicPr>
          <p:cNvPr id="12" name="BMStherobbersreport.wav">
            <a:hlinkClick r:id="" action="ppaction://media"/>
          </p:cNvPr>
          <p:cNvPicPr>
            <a:picLocks noRot="1" noChangeAspect="1"/>
          </p:cNvPicPr>
          <p:nvPr>
            <a:audioFile r:link="rId1"/>
          </p:nvPr>
        </p:nvPicPr>
        <p:blipFill>
          <a:blip r:embed="rId12"/>
          <a:stretch>
            <a:fillRect/>
          </a:stretch>
        </p:blipFill>
        <p:spPr>
          <a:xfrm>
            <a:off x="4572000" y="457200"/>
            <a:ext cx="533400" cy="533400"/>
          </a:xfrm>
          <a:prstGeom prst="rect">
            <a:avLst/>
          </a:prstGeom>
        </p:spPr>
      </p:pic>
      <p:pic>
        <p:nvPicPr>
          <p:cNvPr id="2050" name="Picture 2" descr="C:\Users\Alanna\AppData\Local\Microsoft\Windows\Temporary Internet Files\Content.IE5\HFGAIVHU\MCj03224260000[1].wmf"/>
          <p:cNvPicPr>
            <a:picLocks noChangeAspect="1" noChangeArrowheads="1"/>
          </p:cNvPicPr>
          <p:nvPr/>
        </p:nvPicPr>
        <p:blipFill>
          <a:blip r:embed="rId13"/>
          <a:srcRect/>
          <a:stretch>
            <a:fillRect/>
          </a:stretch>
        </p:blipFill>
        <p:spPr bwMode="auto">
          <a:xfrm>
            <a:off x="5181600" y="3810000"/>
            <a:ext cx="1616798" cy="587877"/>
          </a:xfrm>
          <a:prstGeom prst="rect">
            <a:avLst/>
          </a:prstGeom>
          <a:noFill/>
          <a:scene3d>
            <a:camera prst="orthographicFront">
              <a:rot lat="0" lon="0" rev="19499999"/>
            </a:camera>
            <a:lightRig rig="threePt" dir="t"/>
          </a:scene3d>
        </p:spPr>
      </p:pic>
      <p:pic>
        <p:nvPicPr>
          <p:cNvPr id="13" name="Picture 2" descr="C:\Users\Alanna\AppData\Local\Microsoft\Windows\Temporary Internet Files\Content.IE5\FIE53H6R\MCSO01673_0000[1].wmf"/>
          <p:cNvPicPr>
            <a:picLocks noChangeAspect="1" noChangeArrowheads="1"/>
          </p:cNvPicPr>
          <p:nvPr/>
        </p:nvPicPr>
        <p:blipFill>
          <a:blip r:embed="rId14"/>
          <a:srcRect/>
          <a:stretch>
            <a:fillRect/>
          </a:stretch>
        </p:blipFill>
        <p:spPr bwMode="auto">
          <a:xfrm>
            <a:off x="4572000" y="4343400"/>
            <a:ext cx="2362200" cy="1654317"/>
          </a:xfrm>
          <a:prstGeom prst="rect">
            <a:avLst/>
          </a:prstGeom>
          <a:noFill/>
        </p:spPr>
      </p:pic>
    </p:spTree>
  </p:cSld>
  <p:clrMapOvr>
    <a:masterClrMapping/>
  </p:clrMapOvr>
  <p:transition>
    <p:wipe dir="d"/>
  </p:transition>
  <p:timing>
    <p:tnLst>
      <p:par>
        <p:cTn id="1" dur="indefinite" restart="never" nodeType="tmRoot">
          <p:childTnLst>
            <p:seq concurrent="1" nextAc="seek">
              <p:cTn id="2" restart="whenNotActive" fill="hold" evtFilter="cancelBubble" nodeType="interactiveSeq">
                <p:stCondLst>
                  <p:cond evt="onClick" delay="0">
                    <p:tgtEl>
                      <p:spTgt spid="1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32959" fill="hold"/>
                                        <p:tgtEl>
                                          <p:spTgt spid="12"/>
                                        </p:tgtEl>
                                      </p:cBhvr>
                                    </p:cmd>
                                  </p:childTnLst>
                                </p:cTn>
                              </p:par>
                            </p:childTnLst>
                          </p:cTn>
                        </p:par>
                      </p:childTnLst>
                    </p:cTn>
                  </p:par>
                </p:childTnLst>
              </p:cTn>
              <p:nextCondLst>
                <p:cond evt="onClick" delay="0">
                  <p:tgtEl>
                    <p:spTgt spid="12"/>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12"/>
                </p:tgtEl>
              </p:cMediaNode>
            </p:audio>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66" name="Picture 10" descr="C:\Users\Alanna\Pictures\Microsoft Clip Organizer\j0382585.jpg"/>
          <p:cNvPicPr>
            <a:picLocks noChangeAspect="1" noChangeArrowheads="1"/>
          </p:cNvPicPr>
          <p:nvPr/>
        </p:nvPicPr>
        <p:blipFill>
          <a:blip r:embed="rId4"/>
          <a:srcRect/>
          <a:stretch>
            <a:fillRect/>
          </a:stretch>
        </p:blipFill>
        <p:spPr bwMode="auto">
          <a:xfrm>
            <a:off x="304800" y="2590800"/>
            <a:ext cx="8534400" cy="3810000"/>
          </a:xfrm>
          <a:prstGeom prst="rect">
            <a:avLst/>
          </a:prstGeom>
          <a:noFill/>
        </p:spPr>
      </p:pic>
      <p:sp>
        <p:nvSpPr>
          <p:cNvPr id="7" name="Title 6"/>
          <p:cNvSpPr>
            <a:spLocks noGrp="1"/>
          </p:cNvSpPr>
          <p:nvPr>
            <p:ph type="title"/>
          </p:nvPr>
        </p:nvSpPr>
        <p:spPr>
          <a:xfrm>
            <a:off x="304800" y="304800"/>
            <a:ext cx="8534400" cy="1752600"/>
          </a:xfrm>
        </p:spPr>
        <p:txBody>
          <a:bodyPr>
            <a:normAutofit fontScale="90000"/>
          </a:bodyPr>
          <a:lstStyle/>
          <a:p>
            <a:r>
              <a:rPr lang="de-DE" sz="3600" dirty="0" smtClean="0">
                <a:latin typeface="Blackadder ITC" pitchFamily="82" charset="0"/>
              </a:rPr>
              <a:t>Von nun an getrauten sich die Räuber nicht mehr in das Haus. Den vier Bremer Stadtmusikanten aber gefiel's darin so gut, daß sie nicht wieder hinaus wollten.           </a:t>
            </a:r>
            <a:r>
              <a:rPr lang="de-DE" sz="3100" dirty="0" smtClean="0"/>
              <a:t>***</a:t>
            </a:r>
            <a:r>
              <a:rPr lang="de-DE" sz="3600" dirty="0" smtClean="0">
                <a:latin typeface="Blackadder ITC" pitchFamily="82" charset="0"/>
              </a:rPr>
              <a:t>das Ende</a:t>
            </a:r>
            <a:r>
              <a:rPr lang="de-DE" sz="3100" dirty="0" smtClean="0"/>
              <a:t>***</a:t>
            </a:r>
            <a:endParaRPr lang="en-US" dirty="0"/>
          </a:p>
        </p:txBody>
      </p:sp>
      <p:pic>
        <p:nvPicPr>
          <p:cNvPr id="45059" name="Picture 3" descr="C:\Users\Alanna\AppData\Local\Microsoft\Windows\Temporary Internet Files\Content.IE5\CYENS1KV\MCj04174340000[1].wmf"/>
          <p:cNvPicPr>
            <a:picLocks noChangeAspect="1" noChangeArrowheads="1"/>
          </p:cNvPicPr>
          <p:nvPr/>
        </p:nvPicPr>
        <p:blipFill>
          <a:blip r:embed="rId5"/>
          <a:srcRect/>
          <a:stretch>
            <a:fillRect/>
          </a:stretch>
        </p:blipFill>
        <p:spPr bwMode="auto">
          <a:xfrm>
            <a:off x="7696200" y="5181600"/>
            <a:ext cx="933520" cy="1123188"/>
          </a:xfrm>
          <a:prstGeom prst="rect">
            <a:avLst/>
          </a:prstGeom>
          <a:noFill/>
        </p:spPr>
      </p:pic>
      <p:pic>
        <p:nvPicPr>
          <p:cNvPr id="45062" name="Picture 6" descr="C:\Users\Alanna\AppData\Local\Microsoft\Windows\Temporary Internet Files\Content.IE5\256ZEE16\MCj03264880000[1].wmf"/>
          <p:cNvPicPr>
            <a:picLocks noChangeAspect="1" noChangeArrowheads="1"/>
          </p:cNvPicPr>
          <p:nvPr/>
        </p:nvPicPr>
        <p:blipFill>
          <a:blip r:embed="rId6"/>
          <a:srcRect/>
          <a:stretch>
            <a:fillRect/>
          </a:stretch>
        </p:blipFill>
        <p:spPr bwMode="auto">
          <a:xfrm>
            <a:off x="304800" y="4191000"/>
            <a:ext cx="2362200" cy="2371653"/>
          </a:xfrm>
          <a:prstGeom prst="rect">
            <a:avLst/>
          </a:prstGeom>
          <a:noFill/>
          <a:scene3d>
            <a:camera prst="orthographicFront">
              <a:rot lat="0" lon="10800000" rev="0"/>
            </a:camera>
            <a:lightRig rig="threePt" dir="t"/>
          </a:scene3d>
        </p:spPr>
      </p:pic>
      <p:pic>
        <p:nvPicPr>
          <p:cNvPr id="45063" name="Picture 7" descr="C:\Users\Alanna\Pictures\Microsoft Clip Organizer\j0434607.wmf"/>
          <p:cNvPicPr>
            <a:picLocks noChangeAspect="1" noChangeArrowheads="1"/>
          </p:cNvPicPr>
          <p:nvPr/>
        </p:nvPicPr>
        <p:blipFill>
          <a:blip r:embed="rId7"/>
          <a:srcRect/>
          <a:stretch>
            <a:fillRect/>
          </a:stretch>
        </p:blipFill>
        <p:spPr bwMode="auto">
          <a:xfrm>
            <a:off x="4495800" y="4267200"/>
            <a:ext cx="544641" cy="473075"/>
          </a:xfrm>
          <a:prstGeom prst="rect">
            <a:avLst/>
          </a:prstGeom>
          <a:noFill/>
        </p:spPr>
      </p:pic>
      <p:pic>
        <p:nvPicPr>
          <p:cNvPr id="45065" name="Picture 9" descr="C:\Users\Alanna\AppData\Local\Microsoft\Windows\Temporary Internet Files\Content.IE5\ZU3RD0UZ\MCj03538810000[1].wmf"/>
          <p:cNvPicPr>
            <a:picLocks noChangeAspect="1" noChangeArrowheads="1"/>
          </p:cNvPicPr>
          <p:nvPr/>
        </p:nvPicPr>
        <p:blipFill>
          <a:blip r:embed="rId8"/>
          <a:srcRect/>
          <a:stretch>
            <a:fillRect/>
          </a:stretch>
        </p:blipFill>
        <p:spPr bwMode="auto">
          <a:xfrm>
            <a:off x="4343400" y="3048000"/>
            <a:ext cx="854861" cy="918927"/>
          </a:xfrm>
          <a:prstGeom prst="rect">
            <a:avLst/>
          </a:prstGeom>
          <a:noFill/>
          <a:scene3d>
            <a:camera prst="orthographicFront">
              <a:rot lat="0" lon="10800000" rev="0"/>
            </a:camera>
            <a:lightRig rig="threePt" dir="t"/>
          </a:scene3d>
        </p:spPr>
      </p:pic>
      <p:pic>
        <p:nvPicPr>
          <p:cNvPr id="8" name="BMSconclusion.wav">
            <a:hlinkClick r:id="" action="ppaction://media"/>
          </p:cNvPr>
          <p:cNvPicPr>
            <a:picLocks noRot="1" noChangeAspect="1"/>
          </p:cNvPicPr>
          <p:nvPr>
            <a:audioFile r:link="rId1"/>
          </p:nvPr>
        </p:nvPicPr>
        <p:blipFill>
          <a:blip r:embed="rId9"/>
          <a:stretch>
            <a:fillRect/>
          </a:stretch>
        </p:blipFill>
        <p:spPr>
          <a:xfrm>
            <a:off x="152400" y="152400"/>
            <a:ext cx="457200" cy="457200"/>
          </a:xfrm>
          <a:prstGeom prst="rect">
            <a:avLst/>
          </a:prstGeom>
        </p:spPr>
      </p:pic>
    </p:spTree>
  </p:cSld>
  <p:clrMapOvr>
    <a:masterClrMapping/>
  </p:clrMapOvr>
  <p:transition spd="med">
    <p:dissolve/>
  </p:transition>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2414" fill="hold"/>
                                        <p:tgtEl>
                                          <p:spTgt spid="8"/>
                                        </p:tgtEl>
                                      </p:cBhvr>
                                    </p:cmd>
                                  </p:childTnLst>
                                </p:cTn>
                              </p:par>
                            </p:childTnLst>
                          </p:cTn>
                        </p:par>
                      </p:childTnLst>
                    </p:cTn>
                  </p:par>
                </p:childTnLst>
              </p:cTn>
              <p:nextCondLst>
                <p:cond evt="onClick" delay="0">
                  <p:tgtEl>
                    <p:spTgt spid="8"/>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8"/>
                </p:tgtEl>
              </p:cMediaNode>
            </p:audio>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502920" y="533400"/>
            <a:ext cx="8183880" cy="609600"/>
          </a:xfrm>
          <a:blipFill>
            <a:blip r:embed="rId3"/>
            <a:tile tx="0" ty="0" sx="100000" sy="100000" flip="none" algn="tl"/>
          </a:blipFill>
        </p:spPr>
        <p:txBody>
          <a:bodyPr/>
          <a:lstStyle/>
          <a:p>
            <a:r>
              <a:rPr lang="en-US" dirty="0" smtClean="0"/>
              <a:t>More Resources for Romanticism:</a:t>
            </a:r>
            <a:endParaRPr lang="en-US" dirty="0"/>
          </a:p>
        </p:txBody>
      </p:sp>
      <p:sp>
        <p:nvSpPr>
          <p:cNvPr id="3" name="TextBox 2"/>
          <p:cNvSpPr txBox="1"/>
          <p:nvPr/>
        </p:nvSpPr>
        <p:spPr>
          <a:xfrm>
            <a:off x="228600" y="1447800"/>
            <a:ext cx="8686800" cy="5355312"/>
          </a:xfrm>
          <a:prstGeom prst="rect">
            <a:avLst/>
          </a:prstGeom>
          <a:noFill/>
        </p:spPr>
        <p:txBody>
          <a:bodyPr wrap="square" rtlCol="0">
            <a:spAutoFit/>
          </a:bodyPr>
          <a:lstStyle/>
          <a:p>
            <a:r>
              <a:rPr lang="en-US" dirty="0" smtClean="0">
                <a:hlinkClick r:id="rId4"/>
              </a:rPr>
              <a:t>You Tube slide show w/ music: Casper David Friedrich’s Paintings: 6 minutes</a:t>
            </a:r>
            <a:r>
              <a:rPr lang="en-US" dirty="0" smtClean="0"/>
              <a:t>. (music &amp; art)</a:t>
            </a:r>
          </a:p>
          <a:p>
            <a:endParaRPr lang="en-US" dirty="0" smtClean="0"/>
          </a:p>
          <a:p>
            <a:r>
              <a:rPr lang="en-US" dirty="0" smtClean="0">
                <a:hlinkClick r:id="rId5"/>
              </a:rPr>
              <a:t>ZDF short presentation about the </a:t>
            </a:r>
            <a:r>
              <a:rPr lang="en-US" dirty="0" err="1" smtClean="0">
                <a:hlinkClick r:id="rId5"/>
              </a:rPr>
              <a:t>Romantik</a:t>
            </a:r>
            <a:r>
              <a:rPr lang="en-US" dirty="0" smtClean="0">
                <a:hlinkClick r:id="rId5"/>
              </a:rPr>
              <a:t> and it’s later influence with author </a:t>
            </a:r>
            <a:r>
              <a:rPr lang="en-US" dirty="0" err="1" smtClean="0">
                <a:hlinkClick r:id="rId5"/>
              </a:rPr>
              <a:t>Rüdiger</a:t>
            </a:r>
            <a:r>
              <a:rPr lang="en-US" dirty="0" smtClean="0">
                <a:hlinkClick r:id="rId5"/>
              </a:rPr>
              <a:t> </a:t>
            </a:r>
            <a:r>
              <a:rPr lang="en-US" dirty="0" err="1" smtClean="0">
                <a:hlinkClick r:id="rId5"/>
              </a:rPr>
              <a:t>Safranski</a:t>
            </a:r>
            <a:r>
              <a:rPr lang="en-US" dirty="0" smtClean="0">
                <a:hlinkClick r:id="rId5"/>
              </a:rPr>
              <a:t>. Good connections made from the Industrial and French Revolutions to German Nationalism to the 68er to the Green Party of today.</a:t>
            </a:r>
            <a:r>
              <a:rPr lang="en-US" dirty="0" smtClean="0"/>
              <a:t> (intermediate – intermediate high)</a:t>
            </a:r>
          </a:p>
          <a:p>
            <a:endParaRPr lang="de-DE" dirty="0" smtClean="0"/>
          </a:p>
          <a:p>
            <a:r>
              <a:rPr lang="de-DE" dirty="0" smtClean="0">
                <a:hlinkClick r:id="rId6"/>
              </a:rPr>
              <a:t>3Sat Book review. Eine Deutsche Affäre by Rüdiger Safranski. Good short read to accompany the above.</a:t>
            </a:r>
            <a:r>
              <a:rPr lang="de-DE" dirty="0" smtClean="0"/>
              <a:t> (intermediate high)</a:t>
            </a:r>
            <a:endParaRPr lang="en-US" dirty="0" smtClean="0"/>
          </a:p>
          <a:p>
            <a:endParaRPr lang="en-US" dirty="0" smtClean="0"/>
          </a:p>
          <a:p>
            <a:r>
              <a:rPr lang="en-US" dirty="0" smtClean="0">
                <a:hlinkClick r:id="rId7"/>
              </a:rPr>
              <a:t>Very amusing report from Deutsch </a:t>
            </a:r>
            <a:r>
              <a:rPr lang="en-US" dirty="0" err="1" smtClean="0">
                <a:hlinkClick r:id="rId7"/>
              </a:rPr>
              <a:t>Welle</a:t>
            </a:r>
            <a:r>
              <a:rPr lang="en-US" dirty="0" smtClean="0">
                <a:hlinkClick r:id="rId7"/>
              </a:rPr>
              <a:t>: </a:t>
            </a:r>
            <a:r>
              <a:rPr lang="en-US" dirty="0" err="1" smtClean="0">
                <a:hlinkClick r:id="rId7"/>
              </a:rPr>
              <a:t>Euromaxx</a:t>
            </a:r>
            <a:r>
              <a:rPr lang="en-US" dirty="0" smtClean="0">
                <a:hlinkClick r:id="rId7"/>
              </a:rPr>
              <a:t>: </a:t>
            </a:r>
            <a:r>
              <a:rPr lang="en-US" dirty="0" err="1" smtClean="0">
                <a:hlinkClick r:id="rId7"/>
              </a:rPr>
              <a:t>Wahrheit</a:t>
            </a:r>
            <a:r>
              <a:rPr lang="en-US" dirty="0" smtClean="0">
                <a:hlinkClick r:id="rId7"/>
              </a:rPr>
              <a:t> </a:t>
            </a:r>
            <a:r>
              <a:rPr lang="de-DE" dirty="0" smtClean="0">
                <a:hlinkClick r:id="rId7"/>
              </a:rPr>
              <a:t>über Deutschland series. Reporter travels the „Romantic Road“ and demonstrates the difference between romantic and kitsch! </a:t>
            </a:r>
            <a:r>
              <a:rPr lang="de-DE" dirty="0" smtClean="0">
                <a:solidFill>
                  <a:srgbClr val="FF0000"/>
                </a:solidFill>
                <a:hlinkClick r:id="rId8"/>
              </a:rPr>
              <a:t>Click here for English Version.</a:t>
            </a:r>
            <a:endParaRPr lang="de-DE" dirty="0" smtClean="0">
              <a:solidFill>
                <a:srgbClr val="FF0000"/>
              </a:solidFill>
            </a:endParaRPr>
          </a:p>
          <a:p>
            <a:r>
              <a:rPr lang="de-DE" dirty="0" smtClean="0">
                <a:hlinkClick r:id="rId9"/>
              </a:rPr>
              <a:t>Also Euromaxx: Wahrheit über Deutschland: Märchen</a:t>
            </a:r>
            <a:r>
              <a:rPr lang="de-DE" dirty="0" smtClean="0"/>
              <a:t>.  </a:t>
            </a:r>
            <a:r>
              <a:rPr lang="de-DE" dirty="0" smtClean="0">
                <a:hlinkClick r:id="rId10"/>
              </a:rPr>
              <a:t>English Version</a:t>
            </a:r>
            <a:r>
              <a:rPr lang="de-DE" dirty="0" smtClean="0"/>
              <a:t>.</a:t>
            </a:r>
          </a:p>
          <a:p>
            <a:r>
              <a:rPr lang="de-DE" dirty="0" smtClean="0"/>
              <a:t>(advanced beginner  to intermediate)</a:t>
            </a:r>
          </a:p>
          <a:p>
            <a:endParaRPr lang="en-US" dirty="0" smtClean="0"/>
          </a:p>
          <a:p>
            <a:endParaRPr lang="en-US" dirty="0" smtClean="0"/>
          </a:p>
          <a:p>
            <a:endParaRPr lang="en-US" dirty="0" smtClean="0"/>
          </a:p>
        </p:txBody>
      </p:sp>
    </p:spTree>
  </p:cSld>
  <p:clrMapOvr>
    <a:masterClrMapping/>
  </p:clrMapOvr>
  <p:transition>
    <p:fade thruBlk="1"/>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de-DE" dirty="0" smtClean="0"/>
              <a:t>Credits:</a:t>
            </a:r>
            <a:endParaRPr lang="en-US" dirty="0"/>
          </a:p>
        </p:txBody>
      </p:sp>
      <p:sp>
        <p:nvSpPr>
          <p:cNvPr id="5" name="Content Placeholder 4"/>
          <p:cNvSpPr>
            <a:spLocks noGrp="1"/>
          </p:cNvSpPr>
          <p:nvPr>
            <p:ph sz="half" idx="1"/>
          </p:nvPr>
        </p:nvSpPr>
        <p:spPr/>
        <p:txBody>
          <a:bodyPr>
            <a:normAutofit fontScale="85000" lnSpcReduction="20000"/>
          </a:bodyPr>
          <a:lstStyle/>
          <a:p>
            <a:pPr>
              <a:buNone/>
            </a:pPr>
            <a:r>
              <a:rPr lang="de-DE" sz="2200" dirty="0" smtClean="0"/>
              <a:t>Text von:</a:t>
            </a:r>
          </a:p>
          <a:p>
            <a:pPr>
              <a:buFont typeface="Wingdings" pitchFamily="2" charset="2"/>
              <a:buChar char="q"/>
            </a:pPr>
            <a:r>
              <a:rPr lang="de-DE" sz="2200" dirty="0" smtClean="0"/>
              <a:t>Projekt Gutenberg bei Spiegel Online</a:t>
            </a:r>
          </a:p>
          <a:p>
            <a:pPr>
              <a:buFont typeface="Wingdings" pitchFamily="2" charset="2"/>
              <a:buChar char="q"/>
            </a:pPr>
            <a:r>
              <a:rPr lang="de-DE" sz="2200" dirty="0" smtClean="0"/>
              <a:t>Home:</a:t>
            </a:r>
            <a:r>
              <a:rPr lang="en-US" sz="2200" dirty="0" smtClean="0">
                <a:hlinkClick r:id="rId3"/>
              </a:rPr>
              <a:t>gutenberg.spiegel.de</a:t>
            </a:r>
            <a:endParaRPr lang="en-US" sz="2200" dirty="0" smtClean="0"/>
          </a:p>
          <a:p>
            <a:pPr>
              <a:buFont typeface="Wingdings" pitchFamily="2" charset="2"/>
              <a:buChar char="q"/>
            </a:pPr>
            <a:r>
              <a:rPr lang="de-DE" sz="2200" dirty="0" smtClean="0"/>
              <a:t>Text page: </a:t>
            </a:r>
            <a:r>
              <a:rPr lang="de-DE" sz="2200" dirty="0" smtClean="0">
                <a:hlinkClick r:id="rId4"/>
              </a:rPr>
              <a:t>http://gutenberg.spiegel.de/?id=5&amp;xid=969&amp;kapitel=266&amp;cHash=b2042df08bstadtmu1</a:t>
            </a:r>
            <a:endParaRPr lang="de-DE" sz="2200" dirty="0" smtClean="0"/>
          </a:p>
          <a:p>
            <a:pPr>
              <a:buNone/>
            </a:pPr>
            <a:endParaRPr lang="de-DE" sz="2400" dirty="0" smtClean="0"/>
          </a:p>
          <a:p>
            <a:pPr>
              <a:buNone/>
            </a:pPr>
            <a:r>
              <a:rPr lang="de-DE" sz="2400" dirty="0" smtClean="0"/>
              <a:t>Audio von:</a:t>
            </a:r>
          </a:p>
          <a:p>
            <a:pPr>
              <a:buFont typeface="Wingdings" pitchFamily="2" charset="2"/>
              <a:buChar char="q"/>
            </a:pPr>
            <a:r>
              <a:rPr lang="de-DE" sz="2400" dirty="0" smtClean="0"/>
              <a:t>Vorleser.net</a:t>
            </a:r>
          </a:p>
          <a:p>
            <a:pPr>
              <a:buFont typeface="Wingdings" pitchFamily="2" charset="2"/>
              <a:buChar char="q"/>
            </a:pPr>
            <a:r>
              <a:rPr lang="de-DE" sz="2400" dirty="0" smtClean="0"/>
              <a:t>Home: </a:t>
            </a:r>
            <a:r>
              <a:rPr lang="de-DE" sz="2400" dirty="0" smtClean="0">
                <a:hlinkClick r:id="rId5"/>
              </a:rPr>
              <a:t>http://www.vorleser.net/</a:t>
            </a:r>
            <a:endParaRPr lang="de-DE" sz="2400" dirty="0" smtClean="0"/>
          </a:p>
          <a:p>
            <a:pPr>
              <a:buFont typeface="Wingdings" pitchFamily="2" charset="2"/>
              <a:buChar char="q"/>
            </a:pPr>
            <a:r>
              <a:rPr lang="de-DE" sz="2400" dirty="0" smtClean="0"/>
              <a:t>Audio  page: </a:t>
            </a:r>
            <a:r>
              <a:rPr lang="de-DE" sz="2400" dirty="0" smtClean="0">
                <a:hlinkClick r:id="rId6"/>
              </a:rPr>
              <a:t>http://www.vorleser.net/html/grimm.html</a:t>
            </a:r>
            <a:endParaRPr lang="de-DE" sz="2400" dirty="0" smtClean="0"/>
          </a:p>
          <a:p>
            <a:endParaRPr lang="en-US" sz="2100" dirty="0" smtClean="0"/>
          </a:p>
          <a:p>
            <a:endParaRPr lang="en-US" sz="2100" dirty="0" smtClean="0"/>
          </a:p>
          <a:p>
            <a:pPr>
              <a:buNone/>
            </a:pPr>
            <a:endParaRPr lang="de-DE" dirty="0" smtClean="0"/>
          </a:p>
          <a:p>
            <a:pPr>
              <a:buNone/>
            </a:pPr>
            <a:endParaRPr lang="en-US" dirty="0"/>
          </a:p>
        </p:txBody>
      </p:sp>
      <p:sp>
        <p:nvSpPr>
          <p:cNvPr id="6" name="Content Placeholder 5"/>
          <p:cNvSpPr>
            <a:spLocks noGrp="1"/>
          </p:cNvSpPr>
          <p:nvPr>
            <p:ph sz="half" idx="2"/>
          </p:nvPr>
        </p:nvSpPr>
        <p:spPr/>
        <p:txBody>
          <a:bodyPr>
            <a:noAutofit/>
          </a:bodyPr>
          <a:lstStyle/>
          <a:p>
            <a:pPr>
              <a:buFont typeface="Courier New" pitchFamily="49" charset="0"/>
              <a:buChar char="o"/>
            </a:pPr>
            <a:endParaRPr lang="de-DE" sz="1800" dirty="0" smtClean="0"/>
          </a:p>
          <a:p>
            <a:pPr>
              <a:buFont typeface="Wingdings" pitchFamily="2" charset="2"/>
              <a:buChar char="q"/>
            </a:pPr>
            <a:r>
              <a:rPr lang="de-DE" sz="2000" dirty="0" smtClean="0"/>
              <a:t>Other Websites: </a:t>
            </a:r>
            <a:r>
              <a:rPr lang="de-DE" sz="2000" dirty="0" smtClean="0">
                <a:hlinkClick r:id="rId7"/>
              </a:rPr>
              <a:t>www.allposters.com</a:t>
            </a:r>
            <a:endParaRPr lang="de-DE" sz="2000" dirty="0" smtClean="0"/>
          </a:p>
          <a:p>
            <a:pPr>
              <a:buFont typeface="Wingdings" pitchFamily="2" charset="2"/>
              <a:buChar char="q"/>
            </a:pPr>
            <a:endParaRPr lang="de-DE" sz="2000" dirty="0" smtClean="0"/>
          </a:p>
          <a:p>
            <a:pPr>
              <a:buFont typeface="Wingdings" pitchFamily="2" charset="2"/>
              <a:buChar char="q"/>
            </a:pPr>
            <a:r>
              <a:rPr lang="de-DE" sz="2000" dirty="0" smtClean="0">
                <a:hlinkClick r:id="rId8"/>
              </a:rPr>
              <a:t>http://de.wikipedia.org/wiki/Romantik#Motive_der_Romantik</a:t>
            </a:r>
            <a:endParaRPr lang="de-DE" sz="2000" dirty="0" smtClean="0"/>
          </a:p>
          <a:p>
            <a:pPr>
              <a:buFont typeface="Wingdings" pitchFamily="2" charset="2"/>
              <a:buChar char="q"/>
            </a:pPr>
            <a:r>
              <a:rPr lang="de-DE" sz="2000" dirty="0" smtClean="0">
                <a:hlinkClick r:id="rId9"/>
              </a:rPr>
              <a:t>http://de.wikipedia.org/wiki/Wilhelm_Grimm</a:t>
            </a:r>
            <a:endParaRPr lang="de-DE" sz="2000" dirty="0" smtClean="0"/>
          </a:p>
          <a:p>
            <a:pPr>
              <a:buFont typeface="Wingdings" pitchFamily="2" charset="2"/>
              <a:buChar char="q"/>
            </a:pPr>
            <a:endParaRPr lang="de-DE" sz="2000" dirty="0" smtClean="0"/>
          </a:p>
          <a:p>
            <a:pPr>
              <a:buFont typeface="Wingdings" pitchFamily="2" charset="2"/>
              <a:buChar char="q"/>
            </a:pPr>
            <a:r>
              <a:rPr lang="de-DE" sz="2000" dirty="0" smtClean="0">
                <a:hlinkClick r:id="rId10"/>
              </a:rPr>
              <a:t>http://www.grimms.de/contenido/cms/front_content.php</a:t>
            </a:r>
            <a:endParaRPr lang="de-DE" sz="2000" dirty="0" smtClean="0"/>
          </a:p>
          <a:p>
            <a:pPr>
              <a:buNone/>
            </a:pPr>
            <a:endParaRPr lang="de-DE" sz="2000" dirty="0" smtClean="0"/>
          </a:p>
          <a:p>
            <a:pPr>
              <a:buNone/>
            </a:pPr>
            <a:endParaRPr lang="de-DE" sz="2000" dirty="0" smtClean="0"/>
          </a:p>
          <a:p>
            <a:pPr>
              <a:buNone/>
            </a:pPr>
            <a:endParaRPr lang="de-DE" sz="1800" dirty="0" smtClean="0"/>
          </a:p>
          <a:p>
            <a:pPr>
              <a:buNone/>
            </a:pPr>
            <a:endParaRPr lang="de-DE" sz="1800" dirty="0" smtClean="0"/>
          </a:p>
          <a:p>
            <a:pPr>
              <a:buNone/>
            </a:pPr>
            <a:endParaRPr lang="de-DE" sz="1800"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de-DE" b="1" dirty="0" smtClean="0"/>
              <a:t>Was</a:t>
            </a:r>
            <a:r>
              <a:rPr lang="de-DE" dirty="0" smtClean="0"/>
              <a:t> sind Märchen? </a:t>
            </a:r>
            <a:r>
              <a:rPr lang="de-DE" b="1" dirty="0" smtClean="0"/>
              <a:t>Woher</a:t>
            </a:r>
            <a:r>
              <a:rPr lang="de-DE" dirty="0" smtClean="0"/>
              <a:t> sind sie?</a:t>
            </a:r>
            <a:endParaRPr lang="en-US" dirty="0"/>
          </a:p>
        </p:txBody>
      </p:sp>
      <p:sp>
        <p:nvSpPr>
          <p:cNvPr id="3" name="Content Placeholder 2"/>
          <p:cNvSpPr>
            <a:spLocks noGrp="1"/>
          </p:cNvSpPr>
          <p:nvPr>
            <p:ph sz="half" idx="1"/>
          </p:nvPr>
        </p:nvSpPr>
        <p:spPr/>
        <p:txBody>
          <a:bodyPr>
            <a:normAutofit lnSpcReduction="10000"/>
          </a:bodyPr>
          <a:lstStyle/>
          <a:p>
            <a:pPr>
              <a:buNone/>
            </a:pPr>
            <a:r>
              <a:rPr lang="de-DE" sz="2800" dirty="0" smtClean="0">
                <a:solidFill>
                  <a:schemeClr val="accent3">
                    <a:lumMod val="75000"/>
                  </a:schemeClr>
                </a:solidFill>
              </a:rPr>
              <a:t>(das Märchen, </a:t>
            </a:r>
          </a:p>
          <a:p>
            <a:pPr>
              <a:buNone/>
            </a:pPr>
            <a:r>
              <a:rPr lang="de-DE" sz="2800" dirty="0" smtClean="0">
                <a:solidFill>
                  <a:schemeClr val="accent3">
                    <a:lumMod val="75000"/>
                  </a:schemeClr>
                </a:solidFill>
              </a:rPr>
              <a:t>		die Märchen)</a:t>
            </a:r>
          </a:p>
          <a:p>
            <a:endParaRPr lang="de-DE" dirty="0" smtClean="0"/>
          </a:p>
          <a:p>
            <a:r>
              <a:rPr lang="de-DE" sz="2800" dirty="0" smtClean="0"/>
              <a:t>Es ist eine Geschichte oder eine Erzählung.</a:t>
            </a:r>
          </a:p>
          <a:p>
            <a:r>
              <a:rPr lang="de-DE" sz="2800" dirty="0" smtClean="0"/>
              <a:t>Viele sind sehr, sehr alt.</a:t>
            </a:r>
          </a:p>
          <a:p>
            <a:r>
              <a:rPr lang="de-DE" sz="2800" dirty="0" smtClean="0"/>
              <a:t>Wir lesen unseren Kindern Märchen.</a:t>
            </a:r>
          </a:p>
          <a:p>
            <a:pPr lvl="2"/>
            <a:endParaRPr lang="de-DE" dirty="0" smtClean="0"/>
          </a:p>
          <a:p>
            <a:endParaRPr lang="de-DE" dirty="0" smtClean="0"/>
          </a:p>
          <a:p>
            <a:endParaRPr lang="en-US" dirty="0"/>
          </a:p>
        </p:txBody>
      </p:sp>
      <p:sp>
        <p:nvSpPr>
          <p:cNvPr id="4" name="Content Placeholder 3"/>
          <p:cNvSpPr>
            <a:spLocks noGrp="1"/>
          </p:cNvSpPr>
          <p:nvPr>
            <p:ph sz="half" idx="2"/>
          </p:nvPr>
        </p:nvSpPr>
        <p:spPr/>
        <p:txBody>
          <a:bodyPr>
            <a:normAutofit lnSpcReduction="10000"/>
          </a:bodyPr>
          <a:lstStyle/>
          <a:p>
            <a:pPr>
              <a:buNone/>
            </a:pPr>
            <a:endParaRPr lang="de-DE" sz="2800" dirty="0" smtClean="0"/>
          </a:p>
          <a:p>
            <a:pPr>
              <a:buNone/>
            </a:pPr>
            <a:endParaRPr lang="de-DE" sz="2800" dirty="0" smtClean="0"/>
          </a:p>
          <a:p>
            <a:pPr>
              <a:buNone/>
            </a:pPr>
            <a:endParaRPr lang="de-DE" sz="2800" dirty="0" smtClean="0"/>
          </a:p>
          <a:p>
            <a:r>
              <a:rPr lang="de-DE" sz="2800" dirty="0" smtClean="0"/>
              <a:t>Viele deutsche Märchen sind in der ganzen Welt bekannt.</a:t>
            </a:r>
          </a:p>
          <a:p>
            <a:endParaRPr lang="de-DE" sz="2800" dirty="0" smtClean="0"/>
          </a:p>
          <a:p>
            <a:r>
              <a:rPr lang="de-DE" sz="2800" dirty="0" smtClean="0"/>
              <a:t>Viele Länder und Kulturen haben ihre eigene Märchen.</a:t>
            </a:r>
          </a:p>
          <a:p>
            <a:endParaRPr lang="en-US" dirty="0"/>
          </a:p>
        </p:txBody>
      </p:sp>
    </p:spTree>
  </p:cSld>
  <p:clrMapOvr>
    <a:masterClrMapping/>
  </p:clrMapOvr>
  <p:transition>
    <p:fade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de-DE" b="1" u="sng" dirty="0" smtClean="0">
                <a:effectLst>
                  <a:outerShdw blurRad="38100" dist="38100" dir="2700000" algn="tl">
                    <a:srgbClr val="000000">
                      <a:alpha val="43137"/>
                    </a:srgbClr>
                  </a:outerShdw>
                </a:effectLst>
              </a:rPr>
              <a:t>Wie</a:t>
            </a:r>
            <a:r>
              <a:rPr lang="de-DE" b="1" dirty="0" smtClean="0">
                <a:effectLst>
                  <a:outerShdw blurRad="38100" dist="38100" dir="2700000" algn="tl">
                    <a:srgbClr val="000000">
                      <a:alpha val="43137"/>
                    </a:srgbClr>
                  </a:outerShdw>
                </a:effectLst>
              </a:rPr>
              <a:t>?  Lesen oder erzählen?</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sz="quarter" idx="1"/>
          </p:nvPr>
        </p:nvSpPr>
        <p:spPr>
          <a:xfrm>
            <a:off x="304800" y="1447800"/>
            <a:ext cx="8534400" cy="5257800"/>
          </a:xfrm>
        </p:spPr>
        <p:txBody>
          <a:bodyPr>
            <a:normAutofit fontScale="92500" lnSpcReduction="20000"/>
          </a:bodyPr>
          <a:lstStyle/>
          <a:p>
            <a:pPr>
              <a:buNone/>
            </a:pPr>
            <a:endParaRPr lang="de-DE" dirty="0" smtClean="0"/>
          </a:p>
          <a:p>
            <a:pPr>
              <a:buNone/>
            </a:pPr>
            <a:r>
              <a:rPr lang="de-DE" sz="2800" dirty="0" smtClean="0">
                <a:solidFill>
                  <a:schemeClr val="tx2"/>
                </a:solidFill>
                <a:effectLst>
                  <a:outerShdw blurRad="38100" dist="38100" dir="2700000" algn="tl">
                    <a:srgbClr val="000000">
                      <a:alpha val="43137"/>
                    </a:srgbClr>
                  </a:outerShdw>
                </a:effectLst>
              </a:rPr>
              <a:t>              	</a:t>
            </a:r>
            <a:r>
              <a:rPr lang="de-DE" sz="3900" dirty="0" smtClean="0">
                <a:solidFill>
                  <a:schemeClr val="tx2"/>
                </a:solidFill>
                <a:effectLst>
                  <a:outerShdw blurRad="38100" dist="38100" dir="2700000" algn="tl">
                    <a:srgbClr val="000000">
                      <a:alpha val="43137"/>
                    </a:srgbClr>
                  </a:outerShdw>
                </a:effectLst>
              </a:rPr>
              <a:t>früher </a:t>
            </a:r>
            <a:r>
              <a:rPr lang="de-DE" sz="2800" dirty="0" smtClean="0">
                <a:solidFill>
                  <a:schemeClr val="tx2"/>
                </a:solidFill>
                <a:effectLst>
                  <a:outerShdw blurRad="38100" dist="38100" dir="2700000" algn="tl">
                    <a:srgbClr val="000000">
                      <a:alpha val="43137"/>
                    </a:srgbClr>
                  </a:outerShdw>
                </a:effectLst>
                <a:sym typeface="Wingdings" pitchFamily="2" charset="2"/>
              </a:rPr>
              <a:t> </a:t>
            </a:r>
            <a:r>
              <a:rPr lang="de-DE" sz="3900" dirty="0" smtClean="0">
                <a:solidFill>
                  <a:schemeClr val="tx2"/>
                </a:solidFill>
                <a:effectLst>
                  <a:outerShdw blurRad="38100" dist="38100" dir="2700000" algn="tl">
                    <a:srgbClr val="000000">
                      <a:alpha val="43137"/>
                    </a:srgbClr>
                  </a:outerShdw>
                </a:effectLst>
              </a:rPr>
              <a:t>m</a:t>
            </a:r>
            <a:r>
              <a:rPr lang="de-DE" sz="4000" dirty="0" smtClean="0">
                <a:solidFill>
                  <a:schemeClr val="tx2"/>
                </a:solidFill>
                <a:effectLst>
                  <a:outerShdw blurRad="38100" dist="38100" dir="2700000" algn="tl">
                    <a:srgbClr val="000000">
                      <a:alpha val="43137"/>
                    </a:srgbClr>
                  </a:outerShdw>
                </a:effectLst>
              </a:rPr>
              <a:t>ündliche Tradition</a:t>
            </a:r>
          </a:p>
          <a:p>
            <a:pPr lvl="8"/>
            <a:r>
              <a:rPr lang="de-DE" sz="2400" b="1" cap="none" dirty="0" smtClean="0">
                <a:solidFill>
                  <a:schemeClr val="tx2"/>
                </a:solidFill>
              </a:rPr>
              <a:t>Erzählt</a:t>
            </a:r>
            <a:r>
              <a:rPr lang="de-DE" sz="2400" cap="none" dirty="0" smtClean="0">
                <a:solidFill>
                  <a:schemeClr val="tx2"/>
                </a:solidFill>
              </a:rPr>
              <a:t> nicht gelesen.</a:t>
            </a:r>
          </a:p>
          <a:p>
            <a:pPr lvl="8"/>
            <a:r>
              <a:rPr lang="de-DE" sz="2400" cap="none" dirty="0" smtClean="0">
                <a:solidFill>
                  <a:schemeClr val="tx2"/>
                </a:solidFill>
              </a:rPr>
              <a:t>Mündlich </a:t>
            </a:r>
            <a:r>
              <a:rPr lang="de-DE" sz="2400" b="1" cap="none" dirty="0" smtClean="0">
                <a:solidFill>
                  <a:schemeClr val="tx2"/>
                </a:solidFill>
              </a:rPr>
              <a:t>weitergegeben</a:t>
            </a:r>
          </a:p>
          <a:p>
            <a:pPr lvl="8"/>
            <a:r>
              <a:rPr lang="de-DE" sz="2400" cap="none" dirty="0" smtClean="0">
                <a:solidFill>
                  <a:schemeClr val="tx2"/>
                </a:solidFill>
              </a:rPr>
              <a:t>Man mußte die Geschichten </a:t>
            </a:r>
            <a:r>
              <a:rPr lang="de-DE" sz="2400" b="1" cap="none" dirty="0" smtClean="0">
                <a:solidFill>
                  <a:schemeClr val="tx2"/>
                </a:solidFill>
              </a:rPr>
              <a:t>lernen</a:t>
            </a:r>
            <a:r>
              <a:rPr lang="de-DE" sz="2400" cap="none" dirty="0" smtClean="0">
                <a:solidFill>
                  <a:schemeClr val="tx2"/>
                </a:solidFill>
              </a:rPr>
              <a:t> und </a:t>
            </a:r>
            <a:r>
              <a:rPr lang="de-DE" sz="2400" b="1" cap="none" dirty="0" smtClean="0">
                <a:solidFill>
                  <a:schemeClr val="tx2"/>
                </a:solidFill>
              </a:rPr>
              <a:t>errinnern</a:t>
            </a:r>
            <a:endParaRPr lang="de-DE" sz="2400" b="1" cap="none" dirty="0" smtClean="0"/>
          </a:p>
          <a:p>
            <a:pPr lvl="7"/>
            <a:endParaRPr lang="de-DE" sz="2800" dirty="0" smtClean="0">
              <a:solidFill>
                <a:schemeClr val="tx2"/>
              </a:solidFill>
            </a:endParaRPr>
          </a:p>
          <a:p>
            <a:pPr lvl="7">
              <a:buNone/>
            </a:pPr>
            <a:r>
              <a:rPr lang="de-DE" sz="4000" dirty="0" smtClean="0">
                <a:solidFill>
                  <a:schemeClr val="tx2"/>
                </a:solidFill>
                <a:effectLst>
                  <a:outerShdw blurRad="38100" dist="38100" dir="2700000" algn="tl">
                    <a:srgbClr val="000000">
                      <a:alpha val="43137"/>
                    </a:srgbClr>
                  </a:outerShdw>
                </a:effectLst>
              </a:rPr>
              <a:t>später </a:t>
            </a:r>
            <a:r>
              <a:rPr lang="en-US" sz="2600" dirty="0" smtClean="0">
                <a:solidFill>
                  <a:schemeClr val="tx2"/>
                </a:solidFill>
                <a:effectLst>
                  <a:outerShdw blurRad="38100" dist="38100" dir="2700000" algn="tl">
                    <a:srgbClr val="000000">
                      <a:alpha val="43137"/>
                    </a:srgbClr>
                  </a:outerShdw>
                </a:effectLst>
                <a:sym typeface="Wingdings" pitchFamily="2" charset="2"/>
              </a:rPr>
              <a:t></a:t>
            </a:r>
            <a:r>
              <a:rPr lang="de-DE" sz="4000" dirty="0" smtClean="0">
                <a:solidFill>
                  <a:schemeClr val="tx2"/>
                </a:solidFill>
                <a:effectLst>
                  <a:outerShdw blurRad="38100" dist="38100" dir="2700000" algn="tl">
                    <a:srgbClr val="000000">
                      <a:alpha val="43137"/>
                    </a:srgbClr>
                  </a:outerShdw>
                </a:effectLst>
              </a:rPr>
              <a:t>schriftliche Tradition</a:t>
            </a:r>
          </a:p>
          <a:p>
            <a:pPr lvl="8"/>
            <a:r>
              <a:rPr lang="de-DE" sz="2600" cap="none" dirty="0" smtClean="0">
                <a:solidFill>
                  <a:schemeClr val="tx2"/>
                </a:solidFill>
              </a:rPr>
              <a:t>Heute haben wir Bücher.</a:t>
            </a:r>
          </a:p>
          <a:p>
            <a:pPr lvl="8"/>
            <a:r>
              <a:rPr lang="de-DE" sz="2600" cap="none" dirty="0" smtClean="0">
                <a:solidFill>
                  <a:schemeClr val="tx2"/>
                </a:solidFill>
              </a:rPr>
              <a:t>Wir können Märchen </a:t>
            </a:r>
            <a:r>
              <a:rPr lang="de-DE" sz="2600" b="1" cap="none" dirty="0" smtClean="0">
                <a:solidFill>
                  <a:schemeClr val="tx2"/>
                </a:solidFill>
              </a:rPr>
              <a:t>lesen</a:t>
            </a:r>
            <a:r>
              <a:rPr lang="de-DE" sz="2600" cap="none" dirty="0" smtClean="0">
                <a:solidFill>
                  <a:schemeClr val="tx2"/>
                </a:solidFill>
              </a:rPr>
              <a:t> oder </a:t>
            </a:r>
            <a:r>
              <a:rPr lang="de-DE" sz="2600" b="1" cap="none" dirty="0" smtClean="0">
                <a:solidFill>
                  <a:schemeClr val="tx2"/>
                </a:solidFill>
              </a:rPr>
              <a:t>vorlesen</a:t>
            </a:r>
            <a:r>
              <a:rPr lang="de-DE" sz="2600" cap="none" dirty="0" smtClean="0">
                <a:solidFill>
                  <a:schemeClr val="tx2"/>
                </a:solidFill>
              </a:rPr>
              <a:t>.</a:t>
            </a:r>
          </a:p>
          <a:p>
            <a:pPr lvl="7"/>
            <a:endParaRPr lang="de-DE" dirty="0" smtClean="0"/>
          </a:p>
          <a:p>
            <a:pPr lvl="7"/>
            <a:endParaRPr lang="de-DE" dirty="0" smtClean="0"/>
          </a:p>
          <a:p>
            <a:pPr lvl="7"/>
            <a:endParaRPr lang="de-DE" dirty="0" smtClean="0"/>
          </a:p>
          <a:p>
            <a:pPr lvl="7"/>
            <a:endParaRPr lang="de-DE" dirty="0" smtClean="0"/>
          </a:p>
          <a:p>
            <a:pPr lvl="7"/>
            <a:r>
              <a:rPr lang="de-DE" sz="1800" dirty="0" smtClean="0"/>
              <a:t> 			</a:t>
            </a:r>
            <a:endParaRPr lang="en-US" dirty="0"/>
          </a:p>
        </p:txBody>
      </p:sp>
      <p:pic>
        <p:nvPicPr>
          <p:cNvPr id="2052" name="Picture 4" descr="C:\Users\Alanna\AppData\Local\Microsoft\Windows\Temporary Internet Files\Content.IE5\1IW4DMKT\MCj04239940000[1].wmf"/>
          <p:cNvPicPr>
            <a:picLocks noChangeAspect="1" noChangeArrowheads="1"/>
          </p:cNvPicPr>
          <p:nvPr/>
        </p:nvPicPr>
        <p:blipFill>
          <a:blip r:embed="rId3"/>
          <a:srcRect/>
          <a:stretch>
            <a:fillRect/>
          </a:stretch>
        </p:blipFill>
        <p:spPr bwMode="auto">
          <a:xfrm>
            <a:off x="381000" y="4572000"/>
            <a:ext cx="1607782" cy="1635125"/>
          </a:xfrm>
          <a:prstGeom prst="rect">
            <a:avLst/>
          </a:prstGeom>
          <a:noFill/>
        </p:spPr>
      </p:pic>
      <p:pic>
        <p:nvPicPr>
          <p:cNvPr id="2059" name="Picture 11" descr="C:\Users\Alanna\AppData\Local\Microsoft\Windows\Temporary Internet Files\Content.IE5\QPQ5R7SB\MCPE02153_0000[1].wmf"/>
          <p:cNvPicPr>
            <a:picLocks noChangeAspect="1" noChangeArrowheads="1"/>
          </p:cNvPicPr>
          <p:nvPr/>
        </p:nvPicPr>
        <p:blipFill>
          <a:blip r:embed="rId4"/>
          <a:srcRect/>
          <a:stretch>
            <a:fillRect/>
          </a:stretch>
        </p:blipFill>
        <p:spPr bwMode="auto">
          <a:xfrm>
            <a:off x="304800" y="2362200"/>
            <a:ext cx="1692554" cy="1615745"/>
          </a:xfrm>
          <a:prstGeom prst="rect">
            <a:avLst/>
          </a:prstGeom>
          <a:noFill/>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059"/>
                                        </p:tgtEl>
                                        <p:attrNameLst>
                                          <p:attrName>style.visibility</p:attrName>
                                        </p:attrNameLst>
                                      </p:cBhvr>
                                      <p:to>
                                        <p:strVal val="visible"/>
                                      </p:to>
                                    </p:set>
                                    <p:animEffect transition="in" filter="box(in)">
                                      <p:cBhvr>
                                        <p:cTn id="7" dur="500"/>
                                        <p:tgtEl>
                                          <p:spTgt spid="2059"/>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2052"/>
                                        </p:tgtEl>
                                        <p:attrNameLst>
                                          <p:attrName>style.visibility</p:attrName>
                                        </p:attrNameLst>
                                      </p:cBhvr>
                                      <p:to>
                                        <p:strVal val="visible"/>
                                      </p:to>
                                    </p:set>
                                    <p:animEffect transition="in" filter="box(in)">
                                      <p:cBhvr>
                                        <p:cTn id="12" dur="500"/>
                                        <p:tgtEl>
                                          <p:spTgt spid="20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533400" y="2743200"/>
            <a:ext cx="8305800" cy="3429000"/>
          </a:xfrm>
        </p:spPr>
        <p:txBody>
          <a:bodyPr>
            <a:normAutofit lnSpcReduction="10000"/>
          </a:bodyPr>
          <a:lstStyle/>
          <a:p>
            <a:endParaRPr lang="de-DE" dirty="0" smtClean="0"/>
          </a:p>
          <a:p>
            <a:r>
              <a:rPr lang="de-DE" sz="3200" b="0" cap="none" dirty="0" smtClean="0">
                <a:latin typeface="Times New Roman" pitchFamily="18" charset="0"/>
                <a:cs typeface="Times New Roman" pitchFamily="18" charset="0"/>
              </a:rPr>
              <a:t>Während der Romantik, späteres 18. Jh – erste Hälfte des 19. Jh.</a:t>
            </a:r>
          </a:p>
          <a:p>
            <a:endParaRPr lang="de-DE" sz="3200" b="0" cap="none" dirty="0" smtClean="0">
              <a:latin typeface="Times New Roman" pitchFamily="18" charset="0"/>
              <a:cs typeface="Times New Roman" pitchFamily="18" charset="0"/>
            </a:endParaRPr>
          </a:p>
          <a:p>
            <a:r>
              <a:rPr lang="de-DE" sz="3200" b="0" cap="none" dirty="0" smtClean="0">
                <a:latin typeface="Times New Roman" pitchFamily="18" charset="0"/>
                <a:cs typeface="Times New Roman" pitchFamily="18" charset="0"/>
              </a:rPr>
              <a:t>Die Gebrüder Grimm (Jakob &amp; Wilhelm) haben die Volksgeschichten gesammelt und aufgeschrieben. </a:t>
            </a:r>
          </a:p>
          <a:p>
            <a:endParaRPr lang="en-US" sz="2800" cap="none" dirty="0"/>
          </a:p>
        </p:txBody>
      </p:sp>
      <p:sp>
        <p:nvSpPr>
          <p:cNvPr id="7" name="Title 6"/>
          <p:cNvSpPr>
            <a:spLocks noGrp="1"/>
          </p:cNvSpPr>
          <p:nvPr>
            <p:ph type="title"/>
          </p:nvPr>
        </p:nvSpPr>
        <p:spPr>
          <a:xfrm>
            <a:off x="304800" y="228600"/>
            <a:ext cx="8610600" cy="1981200"/>
          </a:xfrm>
        </p:spPr>
        <p:txBody>
          <a:bodyPr>
            <a:noAutofit/>
          </a:bodyPr>
          <a:lstStyle/>
          <a:p>
            <a:r>
              <a:rPr lang="de-DE" sz="4400" dirty="0" smtClean="0">
                <a:latin typeface="Times New Roman" pitchFamily="18" charset="0"/>
                <a:cs typeface="Times New Roman" pitchFamily="18" charset="0"/>
              </a:rPr>
              <a:t>Wann wurden diese alten Geschichten erst aufgeschrieben? Von wem?</a:t>
            </a:r>
            <a:endParaRPr lang="en-US" sz="4400" dirty="0">
              <a:latin typeface="Times New Roman" pitchFamily="18" charset="0"/>
              <a:cs typeface="Times New Roman" pitchFamily="18" charset="0"/>
            </a:endParaRPr>
          </a:p>
        </p:txBody>
      </p:sp>
    </p:spTree>
  </p:cSld>
  <p:clrMapOvr>
    <a:masterClrMapping/>
  </p:clrMapOvr>
  <p:transition>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l"/>
            <a:r>
              <a:rPr lang="de-DE" dirty="0" smtClean="0"/>
              <a:t>Was ist „die Romantik“?</a:t>
            </a:r>
            <a:endParaRPr lang="en-US" dirty="0"/>
          </a:p>
        </p:txBody>
      </p:sp>
      <p:sp>
        <p:nvSpPr>
          <p:cNvPr id="5" name="Subtitle 4"/>
          <p:cNvSpPr>
            <a:spLocks noGrp="1"/>
          </p:cNvSpPr>
          <p:nvPr>
            <p:ph sz="quarter" idx="1"/>
          </p:nvPr>
        </p:nvSpPr>
        <p:spPr/>
        <p:txBody>
          <a:bodyPr>
            <a:normAutofit fontScale="85000" lnSpcReduction="20000"/>
          </a:bodyPr>
          <a:lstStyle/>
          <a:p>
            <a:pPr>
              <a:buFont typeface="Wingdings" pitchFamily="2" charset="2"/>
              <a:buChar char="v"/>
            </a:pPr>
            <a:r>
              <a:rPr lang="de-DE" sz="3000" dirty="0" smtClean="0">
                <a:latin typeface="Times New Roman" pitchFamily="18" charset="0"/>
                <a:cs typeface="Times New Roman" pitchFamily="18" charset="0"/>
              </a:rPr>
              <a:t>Ein Zeitraum, eine Epoche in der Literatur und Kunst Deutschlands, eine Bewegung (circa: 1790 – 1850)</a:t>
            </a:r>
          </a:p>
          <a:p>
            <a:pPr>
              <a:buFont typeface="Wingdings" pitchFamily="2" charset="2"/>
              <a:buChar char="v"/>
            </a:pPr>
            <a:endParaRPr lang="de-DE" sz="2600" dirty="0" smtClean="0">
              <a:latin typeface="Times New Roman" pitchFamily="18" charset="0"/>
              <a:cs typeface="Times New Roman" pitchFamily="18" charset="0"/>
            </a:endParaRPr>
          </a:p>
          <a:p>
            <a:pPr>
              <a:buFont typeface="Wingdings" pitchFamily="2" charset="2"/>
              <a:buChar char="v"/>
            </a:pPr>
            <a:endParaRPr lang="de-DE" sz="3000" dirty="0" smtClean="0">
              <a:latin typeface="Times New Roman" pitchFamily="18" charset="0"/>
              <a:cs typeface="Times New Roman" pitchFamily="18" charset="0"/>
            </a:endParaRPr>
          </a:p>
          <a:p>
            <a:pPr>
              <a:buFont typeface="Wingdings" pitchFamily="2" charset="2"/>
              <a:buChar char="v"/>
            </a:pPr>
            <a:r>
              <a:rPr lang="de-DE" sz="3000" dirty="0" smtClean="0">
                <a:latin typeface="Times New Roman" pitchFamily="18" charset="0"/>
                <a:cs typeface="Times New Roman" pitchFamily="18" charset="0"/>
              </a:rPr>
              <a:t>Eine Reaktion gegen die Industriellen Revolution und gegen die Neoklassisismus. Die Technik empfand man als „entzauberend“.</a:t>
            </a:r>
          </a:p>
          <a:p>
            <a:pPr>
              <a:buNone/>
            </a:pPr>
            <a:endParaRPr lang="de-DE" sz="2600" dirty="0" smtClean="0">
              <a:latin typeface="Times New Roman" pitchFamily="18" charset="0"/>
              <a:cs typeface="Times New Roman" pitchFamily="18" charset="0"/>
            </a:endParaRPr>
          </a:p>
          <a:p>
            <a:pPr>
              <a:buFont typeface="Wingdings" pitchFamily="2" charset="2"/>
              <a:buChar char="v"/>
            </a:pPr>
            <a:endParaRPr lang="de-DE" sz="2600" dirty="0" smtClean="0">
              <a:latin typeface="Times New Roman" pitchFamily="18" charset="0"/>
              <a:cs typeface="Times New Roman" pitchFamily="18" charset="0"/>
            </a:endParaRPr>
          </a:p>
          <a:p>
            <a:pPr>
              <a:buFont typeface="Wingdings" pitchFamily="2" charset="2"/>
              <a:buChar char="v"/>
            </a:pPr>
            <a:r>
              <a:rPr lang="de-DE" sz="3000" dirty="0" smtClean="0">
                <a:latin typeface="Times New Roman" pitchFamily="18" charset="0"/>
                <a:cs typeface="Times New Roman" pitchFamily="18" charset="0"/>
              </a:rPr>
              <a:t>Nationale Identität verstärkt sich. </a:t>
            </a:r>
          </a:p>
          <a:p>
            <a:pPr lvl="1">
              <a:buFont typeface="Wingdings" pitchFamily="2" charset="2"/>
              <a:buChar char="v"/>
            </a:pPr>
            <a:r>
              <a:rPr lang="de-DE" sz="3000" dirty="0" smtClean="0">
                <a:solidFill>
                  <a:schemeClr val="tx1">
                    <a:lumMod val="65000"/>
                    <a:lumOff val="35000"/>
                  </a:schemeClr>
                </a:solidFill>
                <a:latin typeface="Times New Roman" pitchFamily="18" charset="0"/>
                <a:cs typeface="Times New Roman" pitchFamily="18" charset="0"/>
              </a:rPr>
              <a:t>Einflüße: Französische und Amerikanische Revolutionen. </a:t>
            </a:r>
          </a:p>
          <a:p>
            <a:pPr lvl="1">
              <a:buFont typeface="Wingdings" pitchFamily="2" charset="2"/>
              <a:buChar char="v"/>
            </a:pPr>
            <a:r>
              <a:rPr lang="de-DE" sz="3000" dirty="0" smtClean="0">
                <a:solidFill>
                  <a:schemeClr val="tx1">
                    <a:lumMod val="65000"/>
                    <a:lumOff val="35000"/>
                  </a:schemeClr>
                </a:solidFill>
                <a:latin typeface="Times New Roman" pitchFamily="18" charset="0"/>
                <a:cs typeface="Times New Roman" pitchFamily="18" charset="0"/>
              </a:rPr>
              <a:t>Zeitalter Napoleons.</a:t>
            </a:r>
          </a:p>
          <a:p>
            <a:pPr lvl="1">
              <a:buFont typeface="Wingdings" pitchFamily="2" charset="2"/>
              <a:buChar char="v"/>
            </a:pPr>
            <a:endParaRPr lang="de-DE" sz="2100" dirty="0" smtClean="0">
              <a:latin typeface="Times New Roman" pitchFamily="18" charset="0"/>
              <a:cs typeface="Times New Roman" pitchFamily="18" charset="0"/>
            </a:endParaRPr>
          </a:p>
          <a:p>
            <a:endParaRPr lang="de-DE" sz="2600" dirty="0" smtClean="0"/>
          </a:p>
          <a:p>
            <a:endParaRPr lang="de-DE" dirty="0" smtClean="0"/>
          </a:p>
          <a:p>
            <a:endParaRPr lang="en-US" dirty="0"/>
          </a:p>
        </p:txBody>
      </p:sp>
      <p:pic>
        <p:nvPicPr>
          <p:cNvPr id="1026" name="Picture 2" descr="C:\Users\Alanna\AppData\Local\Microsoft\Windows\Temporary Internet Files\Content.IE5\1IW4DMKT\MCj04390740000[1].png"/>
          <p:cNvPicPr>
            <a:picLocks noChangeAspect="1" noChangeArrowheads="1"/>
          </p:cNvPicPr>
          <p:nvPr/>
        </p:nvPicPr>
        <p:blipFill>
          <a:blip r:embed="rId3">
            <a:duotone>
              <a:prstClr val="black"/>
              <a:schemeClr val="accent4">
                <a:tint val="45000"/>
                <a:satMod val="400000"/>
              </a:schemeClr>
            </a:duotone>
          </a:blip>
          <a:stretch>
            <a:fillRect/>
          </a:stretch>
        </p:blipFill>
        <p:spPr bwMode="auto">
          <a:xfrm>
            <a:off x="6248400" y="228600"/>
            <a:ext cx="2286005" cy="978410"/>
          </a:xfrm>
          <a:prstGeom prst="rect">
            <a:avLst/>
          </a:prstGeom>
          <a:noFill/>
          <a:ln>
            <a:noFill/>
          </a:ln>
        </p:spPr>
      </p:pic>
    </p:spTree>
  </p:cSld>
  <p:clrMapOvr>
    <a:masterClrMapping/>
  </p:clrMapOvr>
  <p:transition>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228600" y="1447800"/>
            <a:ext cx="8686800" cy="5216813"/>
          </a:xfrm>
          <a:prstGeom prst="rect">
            <a:avLst/>
          </a:prstGeom>
          <a:noFill/>
        </p:spPr>
        <p:txBody>
          <a:bodyPr wrap="square" rtlCol="0">
            <a:spAutoFit/>
          </a:bodyPr>
          <a:lstStyle/>
          <a:p>
            <a:r>
              <a:rPr lang="de-DE" sz="2400" dirty="0" smtClean="0"/>
              <a:t>Hören und sehen Sie diese Themen und Motive der Romantik in der Musik und Kunst?</a:t>
            </a:r>
          </a:p>
          <a:p>
            <a:endParaRPr lang="de-DE" sz="2100" dirty="0" smtClean="0">
              <a:latin typeface="Times New Roman" pitchFamily="18" charset="0"/>
              <a:cs typeface="Times New Roman" pitchFamily="18" charset="0"/>
            </a:endParaRPr>
          </a:p>
          <a:p>
            <a:r>
              <a:rPr lang="de-DE" sz="2100" dirty="0" smtClean="0">
                <a:latin typeface="Times New Roman" pitchFamily="18" charset="0"/>
                <a:cs typeface="Times New Roman" pitchFamily="18" charset="0"/>
              </a:rPr>
              <a:t>Interesse an Liebe, Sehnsucht, Natur, Einbildungskraft (Imagination) , Gefühl, Seele, Individualität, Leidenschaft (Passion) , Mysterium, Geheimnis, neue deutsche Identitätsgefühl.  Die blaue Blume als Symbol der </a:t>
            </a:r>
            <a:r>
              <a:rPr lang="de-DE" sz="2100" dirty="0" smtClean="0">
                <a:latin typeface="Times New Roman" pitchFamily="18" charset="0"/>
                <a:cs typeface="Times New Roman" pitchFamily="18" charset="0"/>
              </a:rPr>
              <a:t>Romantik</a:t>
            </a:r>
          </a:p>
          <a:p>
            <a:endParaRPr lang="de-DE" sz="2100" dirty="0" smtClean="0">
              <a:latin typeface="Times New Roman" pitchFamily="18" charset="0"/>
              <a:cs typeface="Times New Roman" pitchFamily="18" charset="0"/>
            </a:endParaRPr>
          </a:p>
          <a:p>
            <a:endParaRPr lang="de-DE" sz="2100" dirty="0" smtClean="0">
              <a:latin typeface="Times New Roman" pitchFamily="18" charset="0"/>
              <a:cs typeface="Times New Roman" pitchFamily="18" charset="0"/>
            </a:endParaRPr>
          </a:p>
          <a:p>
            <a:endParaRPr lang="de-DE" sz="2000" dirty="0" smtClean="0">
              <a:latin typeface="Times New Roman" pitchFamily="18" charset="0"/>
              <a:cs typeface="Times New Roman" pitchFamily="18" charset="0"/>
            </a:endParaRPr>
          </a:p>
          <a:p>
            <a:pPr>
              <a:buFont typeface="Wingdings" pitchFamily="2" charset="2"/>
              <a:buChar char="v"/>
            </a:pPr>
            <a:r>
              <a:rPr lang="de-DE" sz="2000" dirty="0" smtClean="0">
                <a:latin typeface="Times New Roman" pitchFamily="18" charset="0"/>
                <a:cs typeface="Times New Roman" pitchFamily="18" charset="0"/>
                <a:hlinkClick r:id="rId3"/>
              </a:rPr>
              <a:t>Link to Wikipedia</a:t>
            </a:r>
            <a:r>
              <a:rPr lang="de-DE" sz="2000" dirty="0" smtClean="0">
                <a:latin typeface="Times New Roman" pitchFamily="18" charset="0"/>
                <a:cs typeface="Times New Roman" pitchFamily="18" charset="0"/>
              </a:rPr>
              <a:t>: </a:t>
            </a:r>
            <a:r>
              <a:rPr lang="de-DE" sz="2000" dirty="0" smtClean="0">
                <a:latin typeface="Times New Roman" pitchFamily="18" charset="0"/>
                <a:cs typeface="Times New Roman" pitchFamily="18" charset="0"/>
              </a:rPr>
              <a:t>Romantik</a:t>
            </a:r>
            <a:endParaRPr lang="de-DE" sz="2000" dirty="0" smtClean="0">
              <a:latin typeface="Times New Roman" pitchFamily="18" charset="0"/>
              <a:cs typeface="Times New Roman" pitchFamily="18" charset="0"/>
            </a:endParaRPr>
          </a:p>
          <a:p>
            <a:pPr>
              <a:buFont typeface="Wingdings" pitchFamily="2" charset="2"/>
              <a:buChar char="v"/>
            </a:pPr>
            <a:r>
              <a:rPr lang="de-DE" sz="2000" dirty="0" smtClean="0">
                <a:latin typeface="Times New Roman" pitchFamily="18" charset="0"/>
                <a:cs typeface="Times New Roman" pitchFamily="18" charset="0"/>
              </a:rPr>
              <a:t>Einige Künstler der Romantik: </a:t>
            </a:r>
          </a:p>
          <a:p>
            <a:pPr lvl="1"/>
            <a:r>
              <a:rPr lang="en-US" sz="2000" dirty="0" smtClean="0">
                <a:latin typeface="Times New Roman" pitchFamily="18" charset="0"/>
                <a:cs typeface="Times New Roman" pitchFamily="18" charset="0"/>
                <a:hlinkClick r:id="rId4"/>
              </a:rPr>
              <a:t>Caspar David Friedrich [German Painter 1774-1840]</a:t>
            </a:r>
            <a:endParaRPr lang="en-US" sz="2000" dirty="0" smtClean="0">
              <a:latin typeface="Times New Roman" pitchFamily="18" charset="0"/>
              <a:cs typeface="Times New Roman" pitchFamily="18" charset="0"/>
            </a:endParaRPr>
          </a:p>
          <a:p>
            <a:pPr lvl="1"/>
            <a:r>
              <a:rPr lang="en-US" sz="2000" dirty="0" smtClean="0">
                <a:latin typeface="Times New Roman" pitchFamily="18" charset="0"/>
                <a:cs typeface="Times New Roman" pitchFamily="18" charset="0"/>
                <a:hlinkClick r:id="rId5"/>
              </a:rPr>
              <a:t>William Blake [British Writer, Painter, Illustrator 1757-1827]</a:t>
            </a:r>
            <a:endParaRPr lang="en-US" sz="2000" dirty="0" smtClean="0">
              <a:latin typeface="Times New Roman" pitchFamily="18" charset="0"/>
              <a:cs typeface="Times New Roman" pitchFamily="18" charset="0"/>
            </a:endParaRPr>
          </a:p>
          <a:p>
            <a:pPr lvl="1"/>
            <a:r>
              <a:rPr lang="en-US" sz="2000" dirty="0" smtClean="0">
                <a:latin typeface="Times New Roman" pitchFamily="18" charset="0"/>
                <a:cs typeface="Times New Roman" pitchFamily="18" charset="0"/>
                <a:hlinkClick r:id="rId6"/>
              </a:rPr>
              <a:t>Karl Gustav </a:t>
            </a:r>
            <a:r>
              <a:rPr lang="en-US" sz="2000" dirty="0" err="1" smtClean="0">
                <a:latin typeface="Times New Roman" pitchFamily="18" charset="0"/>
                <a:cs typeface="Times New Roman" pitchFamily="18" charset="0"/>
                <a:hlinkClick r:id="rId6"/>
              </a:rPr>
              <a:t>Carus</a:t>
            </a:r>
            <a:r>
              <a:rPr lang="en-US" sz="2000" dirty="0" smtClean="0">
                <a:latin typeface="Times New Roman" pitchFamily="18" charset="0"/>
                <a:cs typeface="Times New Roman" pitchFamily="18" charset="0"/>
                <a:hlinkClick r:id="rId6"/>
              </a:rPr>
              <a:t> [German Painter 1789-1869] </a:t>
            </a:r>
            <a:r>
              <a:rPr lang="en-US" sz="1900" dirty="0" smtClean="0">
                <a:latin typeface="Times New Roman" pitchFamily="18" charset="0"/>
                <a:cs typeface="Times New Roman" pitchFamily="18" charset="0"/>
                <a:hlinkClick r:id="rId6"/>
              </a:rPr>
              <a:t/>
            </a:r>
            <a:br>
              <a:rPr lang="en-US" sz="1900" dirty="0" smtClean="0">
                <a:latin typeface="Times New Roman" pitchFamily="18" charset="0"/>
                <a:cs typeface="Times New Roman" pitchFamily="18" charset="0"/>
                <a:hlinkClick r:id="rId6"/>
              </a:rPr>
            </a:br>
            <a:endParaRPr lang="de-DE" sz="2100" dirty="0" smtClean="0">
              <a:latin typeface="Times New Roman" pitchFamily="18" charset="0"/>
              <a:cs typeface="Times New Roman" pitchFamily="18" charset="0"/>
            </a:endParaRPr>
          </a:p>
          <a:p>
            <a:endParaRPr lang="en-US" dirty="0"/>
          </a:p>
        </p:txBody>
      </p:sp>
      <p:sp>
        <p:nvSpPr>
          <p:cNvPr id="2" name="Title 1"/>
          <p:cNvSpPr>
            <a:spLocks noGrp="1"/>
          </p:cNvSpPr>
          <p:nvPr>
            <p:ph type="title"/>
          </p:nvPr>
        </p:nvSpPr>
        <p:spPr/>
        <p:txBody>
          <a:bodyPr/>
          <a:lstStyle/>
          <a:p>
            <a:r>
              <a:rPr lang="de-DE" dirty="0" smtClean="0"/>
              <a:t>Romantiker in der Musik und Kunst</a:t>
            </a:r>
            <a:endParaRPr lang="en-US" dirty="0"/>
          </a:p>
        </p:txBody>
      </p:sp>
      <p:sp>
        <p:nvSpPr>
          <p:cNvPr id="4" name="TextBox 3">
            <a:hlinkClick r:id="rId7"/>
          </p:cNvPr>
          <p:cNvSpPr txBox="1"/>
          <p:nvPr/>
        </p:nvSpPr>
        <p:spPr>
          <a:xfrm>
            <a:off x="4495800" y="4114800"/>
            <a:ext cx="3733800" cy="461665"/>
          </a:xfrm>
          <a:prstGeom prst="rect">
            <a:avLst/>
          </a:prstGeom>
          <a:noFill/>
        </p:spPr>
        <p:txBody>
          <a:bodyPr wrap="square" rtlCol="0">
            <a:spAutoFit/>
          </a:bodyPr>
          <a:lstStyle/>
          <a:p>
            <a:r>
              <a:rPr lang="en-US" sz="1200" b="1" dirty="0" smtClean="0">
                <a:hlinkClick r:id="rId8"/>
              </a:rPr>
              <a:t>MENDELSSOHN-BARTHOLDY, Felix</a:t>
            </a:r>
            <a:endParaRPr lang="en-US" sz="1200" dirty="0" smtClean="0"/>
          </a:p>
          <a:p>
            <a:endParaRPr lang="en-US" sz="1200" dirty="0"/>
          </a:p>
        </p:txBody>
      </p:sp>
      <p:sp>
        <p:nvSpPr>
          <p:cNvPr id="5" name="TextBox 4"/>
          <p:cNvSpPr txBox="1"/>
          <p:nvPr/>
        </p:nvSpPr>
        <p:spPr>
          <a:xfrm>
            <a:off x="304800" y="3733800"/>
            <a:ext cx="8462203" cy="369332"/>
          </a:xfrm>
          <a:prstGeom prst="rect">
            <a:avLst/>
          </a:prstGeom>
          <a:noFill/>
        </p:spPr>
        <p:txBody>
          <a:bodyPr wrap="square" rtlCol="0">
            <a:spAutoFit/>
          </a:bodyPr>
          <a:lstStyle/>
          <a:p>
            <a:r>
              <a:rPr lang="de-DE" dirty="0" smtClean="0"/>
              <a:t>Kennen Sie:  Beethoven? Brahms? Litzt? Schumann? Wagner?</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971800" y="609600"/>
            <a:ext cx="2362200" cy="914400"/>
          </a:xfrm>
        </p:spPr>
        <p:txBody>
          <a:bodyPr/>
          <a:lstStyle/>
          <a:p>
            <a:r>
              <a:rPr lang="de-DE" dirty="0" smtClean="0"/>
              <a:t>Casper David Friedrich</a:t>
            </a:r>
            <a:endParaRPr lang="en-US" dirty="0"/>
          </a:p>
        </p:txBody>
      </p:sp>
      <p:sp>
        <p:nvSpPr>
          <p:cNvPr id="10" name="Rectangle 9"/>
          <p:cNvSpPr/>
          <p:nvPr/>
        </p:nvSpPr>
        <p:spPr>
          <a:xfrm>
            <a:off x="304800" y="990600"/>
            <a:ext cx="2438400" cy="5324535"/>
          </a:xfrm>
          <a:prstGeom prst="rect">
            <a:avLst/>
          </a:prstGeom>
        </p:spPr>
        <p:txBody>
          <a:bodyPr wrap="square">
            <a:spAutoFit/>
          </a:bodyPr>
          <a:lstStyle/>
          <a:p>
            <a:r>
              <a:rPr lang="en-US" sz="2000" b="1" dirty="0" smtClean="0"/>
              <a:t>Friedrich sought not just to explore the blissful enjoyment of a beautiful view, as in the classic conception, but rather to </a:t>
            </a:r>
            <a:r>
              <a:rPr lang="en-US" sz="2000" b="1" i="1" u="sng" dirty="0" smtClean="0"/>
              <a:t>examine an instant of sublimity, a reunion with the spiritual self through the contemplation of nature</a:t>
            </a:r>
            <a:r>
              <a:rPr lang="en-US" sz="2000" b="1" i="1" dirty="0" smtClean="0">
                <a:solidFill>
                  <a:srgbClr val="002060"/>
                </a:solidFill>
              </a:rPr>
              <a:t>.</a:t>
            </a:r>
            <a:endParaRPr lang="en-US" sz="2000" b="1" i="1" dirty="0">
              <a:solidFill>
                <a:srgbClr val="002060"/>
              </a:solidFill>
            </a:endParaRPr>
          </a:p>
        </p:txBody>
      </p:sp>
      <p:pic>
        <p:nvPicPr>
          <p:cNvPr id="13" name="Picture 12" descr="Caspar_David_Friedrich_013.jpg"/>
          <p:cNvPicPr>
            <a:picLocks noChangeAspect="1"/>
          </p:cNvPicPr>
          <p:nvPr/>
        </p:nvPicPr>
        <p:blipFill>
          <a:blip r:embed="rId3"/>
          <a:stretch>
            <a:fillRect/>
          </a:stretch>
        </p:blipFill>
        <p:spPr>
          <a:xfrm>
            <a:off x="3505200" y="2362200"/>
            <a:ext cx="5486400" cy="4294363"/>
          </a:xfrm>
          <a:prstGeom prst="rect">
            <a:avLst/>
          </a:prstGeom>
        </p:spPr>
      </p:pic>
      <p:pic>
        <p:nvPicPr>
          <p:cNvPr id="11" name="Picture 10" descr="120px-Caspar_David_Friedrich_016.jpg"/>
          <p:cNvPicPr>
            <a:picLocks noChangeAspect="1"/>
          </p:cNvPicPr>
          <p:nvPr/>
        </p:nvPicPr>
        <p:blipFill>
          <a:blip r:embed="rId4"/>
          <a:stretch>
            <a:fillRect/>
          </a:stretch>
        </p:blipFill>
        <p:spPr>
          <a:xfrm>
            <a:off x="2895600" y="609600"/>
            <a:ext cx="3491752" cy="2473324"/>
          </a:xfrm>
          <a:prstGeom prst="rect">
            <a:avLst/>
          </a:prstGeom>
        </p:spPr>
      </p:pic>
      <p:sp>
        <p:nvSpPr>
          <p:cNvPr id="12" name="TextBox 11"/>
          <p:cNvSpPr txBox="1"/>
          <p:nvPr/>
        </p:nvSpPr>
        <p:spPr>
          <a:xfrm>
            <a:off x="2895600" y="609600"/>
            <a:ext cx="4953000" cy="253916"/>
          </a:xfrm>
          <a:prstGeom prst="rect">
            <a:avLst/>
          </a:prstGeom>
          <a:noFill/>
        </p:spPr>
        <p:txBody>
          <a:bodyPr wrap="square" rtlCol="0">
            <a:spAutoFit/>
          </a:bodyPr>
          <a:lstStyle/>
          <a:p>
            <a:r>
              <a:rPr lang="en-US" sz="1050" dirty="0" smtClean="0"/>
              <a:t>http://en.wikipedia.org/wiki/File:Caspar_David_Friedrich_016.jpg</a:t>
            </a:r>
            <a:endParaRPr lang="en-US" sz="1050" dirty="0"/>
          </a:p>
        </p:txBody>
      </p:sp>
      <p:sp>
        <p:nvSpPr>
          <p:cNvPr id="14" name="TextBox 13"/>
          <p:cNvSpPr txBox="1"/>
          <p:nvPr/>
        </p:nvSpPr>
        <p:spPr>
          <a:xfrm>
            <a:off x="3352800" y="6400800"/>
            <a:ext cx="5638800" cy="246221"/>
          </a:xfrm>
          <a:prstGeom prst="rect">
            <a:avLst/>
          </a:prstGeom>
          <a:noFill/>
        </p:spPr>
        <p:txBody>
          <a:bodyPr wrap="square" rtlCol="0">
            <a:spAutoFit/>
          </a:bodyPr>
          <a:lstStyle/>
          <a:p>
            <a:r>
              <a:rPr lang="en-US" sz="1000" dirty="0" smtClean="0">
                <a:solidFill>
                  <a:schemeClr val="bg1">
                    <a:lumMod val="95000"/>
                  </a:schemeClr>
                </a:solidFill>
              </a:rPr>
              <a:t>http://upload.wikimedia.org/wikipedia/commons/5/5c/Caspar_David_Friedrich_013.jpg</a:t>
            </a:r>
            <a:endParaRPr lang="en-US" sz="1000" dirty="0">
              <a:solidFill>
                <a:schemeClr val="bg1">
                  <a:lumMod val="95000"/>
                </a:schemeClr>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de-DE" dirty="0" smtClean="0"/>
              <a:t>Weiteres zum Thema Romantik</a:t>
            </a:r>
            <a:endParaRPr lang="en-US" dirty="0"/>
          </a:p>
        </p:txBody>
      </p:sp>
      <p:sp>
        <p:nvSpPr>
          <p:cNvPr id="3" name="Content Placeholder 2"/>
          <p:cNvSpPr>
            <a:spLocks noGrp="1"/>
          </p:cNvSpPr>
          <p:nvPr>
            <p:ph sz="quarter" idx="1"/>
          </p:nvPr>
        </p:nvSpPr>
        <p:spPr/>
        <p:txBody>
          <a:bodyPr>
            <a:normAutofit lnSpcReduction="10000"/>
          </a:bodyPr>
          <a:lstStyle/>
          <a:p>
            <a:r>
              <a:rPr lang="de-DE" sz="2400" i="1" dirty="0" smtClean="0"/>
              <a:t>In lingua romana</a:t>
            </a:r>
            <a:r>
              <a:rPr lang="de-DE" sz="2400" dirty="0" smtClean="0"/>
              <a:t> - nicht </a:t>
            </a:r>
            <a:r>
              <a:rPr lang="de-DE" sz="2400" i="1" dirty="0" smtClean="0"/>
              <a:t>in lingua latina</a:t>
            </a:r>
          </a:p>
          <a:p>
            <a:pPr>
              <a:buNone/>
            </a:pPr>
            <a:r>
              <a:rPr lang="de-DE" sz="2400" dirty="0" smtClean="0"/>
              <a:t>            </a:t>
            </a:r>
            <a:r>
              <a:rPr lang="de-DE" sz="2000" dirty="0" smtClean="0"/>
              <a:t>(d.h. in der </a:t>
            </a:r>
            <a:r>
              <a:rPr lang="de-DE" sz="2000" b="1" dirty="0" smtClean="0"/>
              <a:t>Volkssprache</a:t>
            </a:r>
            <a:r>
              <a:rPr lang="de-DE" sz="2000" dirty="0" smtClean="0"/>
              <a:t> und nicht im gelehrten Latein)</a:t>
            </a:r>
            <a:endParaRPr lang="de-DE" sz="2800" dirty="0" smtClean="0"/>
          </a:p>
          <a:p>
            <a:r>
              <a:rPr lang="de-DE" sz="2400" u="sng" dirty="0" smtClean="0"/>
              <a:t>Interesse an volkstümliche Erzählungen</a:t>
            </a:r>
            <a:r>
              <a:rPr lang="de-DE" sz="2400" dirty="0" smtClean="0"/>
              <a:t> und Sagen, Sprüchen usw. (auf Englisch: stories, legends, sayings) und Mittelalterliches. </a:t>
            </a:r>
          </a:p>
          <a:p>
            <a:r>
              <a:rPr lang="de-DE" sz="2400" dirty="0" smtClean="0"/>
              <a:t>Jakob und Wilhelm Grimm sammeln und schreiben die alte Geschichten auf: „</a:t>
            </a:r>
            <a:r>
              <a:rPr lang="de-DE" sz="2400" u="sng" dirty="0" smtClean="0"/>
              <a:t>Kinder- und Hausmärchen</a:t>
            </a:r>
            <a:r>
              <a:rPr lang="de-DE" sz="2400" dirty="0" smtClean="0"/>
              <a:t>“</a:t>
            </a:r>
            <a:r>
              <a:rPr lang="en-US" sz="2400" dirty="0" smtClean="0"/>
              <a:t>(2 </a:t>
            </a:r>
            <a:r>
              <a:rPr lang="en-US" sz="2400" dirty="0" err="1" smtClean="0"/>
              <a:t>Bde</a:t>
            </a:r>
            <a:r>
              <a:rPr lang="en-US" sz="2400" dirty="0" smtClean="0"/>
              <a:t>., 1812-1815)</a:t>
            </a:r>
            <a:endParaRPr lang="de-DE" sz="2400" dirty="0" smtClean="0"/>
          </a:p>
          <a:p>
            <a:r>
              <a:rPr lang="de-DE" sz="2400" dirty="0" smtClean="0"/>
              <a:t>Sie schreiben auch </a:t>
            </a:r>
            <a:r>
              <a:rPr lang="de-DE" sz="2400" u="sng" dirty="0" smtClean="0"/>
              <a:t>das erste deutsche Wörterbuch</a:t>
            </a:r>
            <a:r>
              <a:rPr lang="de-DE" sz="2400" dirty="0" smtClean="0"/>
              <a:t>! (ab 1838, 1. Bd. 1854)</a:t>
            </a:r>
          </a:p>
          <a:p>
            <a:r>
              <a:rPr lang="de-DE" sz="2400" dirty="0" smtClean="0"/>
              <a:t>Sie sind als </a:t>
            </a:r>
            <a:r>
              <a:rPr lang="de-DE" sz="2400" u="sng" dirty="0" smtClean="0">
                <a:hlinkClick r:id="rId3"/>
              </a:rPr>
              <a:t>Gründer die Germanistik </a:t>
            </a:r>
            <a:r>
              <a:rPr lang="de-DE" sz="2400" dirty="0" smtClean="0"/>
              <a:t>anerkannt.</a:t>
            </a:r>
          </a:p>
          <a:p>
            <a:r>
              <a:rPr lang="de-DE" sz="2400" dirty="0" smtClean="0"/>
              <a:t>Link: </a:t>
            </a:r>
            <a:r>
              <a:rPr lang="de-DE" sz="2400" dirty="0" smtClean="0">
                <a:hlinkClick r:id="rId4"/>
              </a:rPr>
              <a:t>Gebrüder Grimm Museum in Kassel.</a:t>
            </a:r>
            <a:endParaRPr lang="de-DE" sz="2400" dirty="0" smtClean="0"/>
          </a:p>
          <a:p>
            <a:endParaRPr lang="en-US" dirty="0"/>
          </a:p>
        </p:txBody>
      </p:sp>
    </p:spTree>
  </p:cSld>
  <p:clrMapOvr>
    <a:masterClrMapping/>
  </p:clrMapOvr>
  <p:transition>
    <p:wipe dir="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1195</TotalTime>
  <Words>5358</Words>
  <Application>Microsoft Office PowerPoint</Application>
  <PresentationFormat>On-screen Show (4:3)</PresentationFormat>
  <Paragraphs>421</Paragraphs>
  <Slides>29</Slides>
  <Notes>29</Notes>
  <HiddenSlides>0</HiddenSlides>
  <MMClips>14</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Civic</vt:lpstr>
      <vt:lpstr>MÄRCHEN und ROMANTIK</vt:lpstr>
      <vt:lpstr>Lesson Objectives</vt:lpstr>
      <vt:lpstr>Was sind Märchen? Woher sind sie?</vt:lpstr>
      <vt:lpstr>Wie?  Lesen oder erzählen?</vt:lpstr>
      <vt:lpstr>Wann wurden diese alten Geschichten erst aufgeschrieben? Von wem?</vt:lpstr>
      <vt:lpstr>Was ist „die Romantik“?</vt:lpstr>
      <vt:lpstr>Romantiker in der Musik und Kunst</vt:lpstr>
      <vt:lpstr>Casper David Friedrich</vt:lpstr>
      <vt:lpstr>Weiteres zum Thema Romantik</vt:lpstr>
      <vt:lpstr>Sie kennen viele deutsche Märchen!</vt:lpstr>
      <vt:lpstr>Using the Simple Past (Präteritum)</vt:lpstr>
      <vt:lpstr>Präteritum und Irregelmässige Verben </vt:lpstr>
      <vt:lpstr>Regelmässig oder irregelmässig?  sehen   sagen  bringen  gehen  springen  laufen  rufen   meinen  merken  kommen  gefallen  schrecken  </vt:lpstr>
      <vt:lpstr>Slide 14</vt:lpstr>
      <vt:lpstr>Die Bremer Stadtmusikanten</vt:lpstr>
      <vt:lpstr>Slide 16</vt:lpstr>
      <vt:lpstr>Slide 17</vt:lpstr>
      <vt:lpstr>Slide 18</vt:lpstr>
      <vt:lpstr>Slide 19</vt:lpstr>
      <vt:lpstr>Slide 20</vt:lpstr>
      <vt:lpstr>Slide 21</vt:lpstr>
      <vt:lpstr>Slide 22</vt:lpstr>
      <vt:lpstr>Slide 23</vt:lpstr>
      <vt:lpstr>Slide 24</vt:lpstr>
      <vt:lpstr>Slide 25</vt:lpstr>
      <vt:lpstr>Slide 26</vt:lpstr>
      <vt:lpstr>Von nun an getrauten sich die Räuber nicht mehr in das Haus. Den vier Bremer Stadtmusikanten aber gefiel's darin so gut, daß sie nicht wieder hinaus wollten.           ***das Ende***</vt:lpstr>
      <vt:lpstr>More Resources for Romanticism:</vt:lpstr>
      <vt:lpstr>Credits: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Märchen</dc:title>
  <dc:creator>Alanna</dc:creator>
  <cp:lastModifiedBy>Alanna</cp:lastModifiedBy>
  <cp:revision>135</cp:revision>
  <dcterms:created xsi:type="dcterms:W3CDTF">2009-04-03T23:14:23Z</dcterms:created>
  <dcterms:modified xsi:type="dcterms:W3CDTF">2009-05-04T10:01:48Z</dcterms:modified>
</cp:coreProperties>
</file>